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3.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4.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5.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56" r:id="rId5"/>
    <p:sldId id="257" r:id="rId6"/>
    <p:sldId id="285" r:id="rId7"/>
    <p:sldId id="258" r:id="rId8"/>
    <p:sldId id="259" r:id="rId9"/>
    <p:sldId id="260" r:id="rId10"/>
    <p:sldId id="261" r:id="rId11"/>
    <p:sldId id="272" r:id="rId12"/>
    <p:sldId id="273" r:id="rId13"/>
    <p:sldId id="274" r:id="rId14"/>
    <p:sldId id="275" r:id="rId15"/>
    <p:sldId id="276" r:id="rId16"/>
    <p:sldId id="262" r:id="rId17"/>
    <p:sldId id="263" r:id="rId18"/>
    <p:sldId id="264" r:id="rId19"/>
    <p:sldId id="265" r:id="rId20"/>
    <p:sldId id="277" r:id="rId21"/>
    <p:sldId id="278" r:id="rId22"/>
    <p:sldId id="279" r:id="rId23"/>
    <p:sldId id="280" r:id="rId24"/>
    <p:sldId id="281" r:id="rId25"/>
    <p:sldId id="266" r:id="rId26"/>
    <p:sldId id="267" r:id="rId27"/>
    <p:sldId id="268" r:id="rId28"/>
    <p:sldId id="269" r:id="rId29"/>
    <p:sldId id="270" r:id="rId30"/>
    <p:sldId id="271" r:id="rId31"/>
    <p:sldId id="282" r:id="rId32"/>
    <p:sldId id="283" r:id="rId3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74"/>
    <a:srgbClr val="008E52"/>
    <a:srgbClr val="009E3C"/>
    <a:srgbClr val="DEC165"/>
    <a:srgbClr val="00579E"/>
    <a:srgbClr val="002E23"/>
    <a:srgbClr val="FFFFFF"/>
    <a:srgbClr val="AC9A63"/>
    <a:srgbClr val="003930"/>
    <a:srgbClr val="008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5" autoAdjust="0"/>
    <p:restoredTop sz="94660"/>
  </p:normalViewPr>
  <p:slideViewPr>
    <p:cSldViewPr snapToGrid="0">
      <p:cViewPr varScale="1">
        <p:scale>
          <a:sx n="110" d="100"/>
          <a:sy n="110" d="100"/>
        </p:scale>
        <p:origin x="348" y="84"/>
      </p:cViewPr>
      <p:guideLst/>
    </p:cSldViewPr>
  </p:slideViewPr>
  <p:notesTextViewPr>
    <p:cViewPr>
      <p:scale>
        <a:sx n="1" d="1"/>
        <a:sy n="1" d="1"/>
      </p:scale>
      <p:origin x="0" y="0"/>
    </p:cViewPr>
  </p:notesTextViewPr>
  <p:notesViewPr>
    <p:cSldViewPr snapToGrid="0">
      <p:cViewPr varScale="1">
        <p:scale>
          <a:sx n="83" d="100"/>
          <a:sy n="83" d="100"/>
        </p:scale>
        <p:origin x="385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o Scalco" userId="5de261bf-e162-4cb8-86b1-a6095c932d49" providerId="ADAL" clId="{D5EE7C13-0E59-456B-A58A-9103508CC1C1}"/>
    <pc:docChg chg="undo custSel modSld modMainMaster">
      <pc:chgData name="Paulo Scalco" userId="5de261bf-e162-4cb8-86b1-a6095c932d49" providerId="ADAL" clId="{D5EE7C13-0E59-456B-A58A-9103508CC1C1}" dt="2024-08-28T14:51:56.849" v="249" actId="20577"/>
      <pc:docMkLst>
        <pc:docMk/>
      </pc:docMkLst>
      <pc:sldChg chg="modSp">
        <pc:chgData name="Paulo Scalco" userId="5de261bf-e162-4cb8-86b1-a6095c932d49" providerId="ADAL" clId="{D5EE7C13-0E59-456B-A58A-9103508CC1C1}" dt="2024-08-28T14:02:24.265" v="15" actId="20577"/>
        <pc:sldMkLst>
          <pc:docMk/>
          <pc:sldMk cId="4220842707" sldId="285"/>
        </pc:sldMkLst>
        <pc:graphicFrameChg chg="mod modGraphic">
          <ac:chgData name="Paulo Scalco" userId="5de261bf-e162-4cb8-86b1-a6095c932d49" providerId="ADAL" clId="{D5EE7C13-0E59-456B-A58A-9103508CC1C1}" dt="2024-08-28T14:02:24.265" v="15" actId="20577"/>
          <ac:graphicFrameMkLst>
            <pc:docMk/>
            <pc:sldMk cId="4220842707" sldId="285"/>
            <ac:graphicFrameMk id="9" creationId="{4A49FF92-387C-4161-B420-7BE91C885572}"/>
          </ac:graphicFrameMkLst>
        </pc:graphicFrameChg>
      </pc:sldChg>
      <pc:sldMasterChg chg="modSldLayout">
        <pc:chgData name="Paulo Scalco" userId="5de261bf-e162-4cb8-86b1-a6095c932d49" providerId="ADAL" clId="{D5EE7C13-0E59-456B-A58A-9103508CC1C1}" dt="2024-08-28T14:51:56.849" v="249" actId="20577"/>
        <pc:sldMasterMkLst>
          <pc:docMk/>
          <pc:sldMasterMk cId="2525710399" sldId="2147483648"/>
        </pc:sldMasterMkLst>
        <pc:sldLayoutChg chg="modSp">
          <pc:chgData name="Paulo Scalco" userId="5de261bf-e162-4cb8-86b1-a6095c932d49" providerId="ADAL" clId="{D5EE7C13-0E59-456B-A58A-9103508CC1C1}" dt="2024-08-28T14:03:44.970" v="19" actId="1076"/>
          <pc:sldLayoutMkLst>
            <pc:docMk/>
            <pc:sldMasterMk cId="2525710399" sldId="2147483648"/>
            <pc:sldLayoutMk cId="3375126110" sldId="2147483649"/>
          </pc:sldLayoutMkLst>
          <pc:spChg chg="mod">
            <ac:chgData name="Paulo Scalco" userId="5de261bf-e162-4cb8-86b1-a6095c932d49" providerId="ADAL" clId="{D5EE7C13-0E59-456B-A58A-9103508CC1C1}" dt="2024-08-28T14:03:12.123" v="17" actId="6549"/>
            <ac:spMkLst>
              <pc:docMk/>
              <pc:sldMasterMk cId="2525710399" sldId="2147483648"/>
              <pc:sldLayoutMk cId="3375126110" sldId="2147483649"/>
              <ac:spMk id="4" creationId="{3AD1395E-2E74-447D-843B-1FC88DAA3187}"/>
            </ac:spMkLst>
          </pc:spChg>
          <pc:picChg chg="mod">
            <ac:chgData name="Paulo Scalco" userId="5de261bf-e162-4cb8-86b1-a6095c932d49" providerId="ADAL" clId="{D5EE7C13-0E59-456B-A58A-9103508CC1C1}" dt="2024-08-28T14:03:44.970" v="19" actId="1076"/>
            <ac:picMkLst>
              <pc:docMk/>
              <pc:sldMasterMk cId="2525710399" sldId="2147483648"/>
              <pc:sldLayoutMk cId="3375126110" sldId="2147483649"/>
              <ac:picMk id="12" creationId="{1B2E6583-5007-AB0E-57ED-7ACFC3B0111E}"/>
            </ac:picMkLst>
          </pc:picChg>
        </pc:sldLayoutChg>
        <pc:sldLayoutChg chg="modSp">
          <pc:chgData name="Paulo Scalco" userId="5de261bf-e162-4cb8-86b1-a6095c932d49" providerId="ADAL" clId="{D5EE7C13-0E59-456B-A58A-9103508CC1C1}" dt="2024-08-28T14:04:26.065" v="22" actId="14100"/>
          <pc:sldLayoutMkLst>
            <pc:docMk/>
            <pc:sldMasterMk cId="2525710399" sldId="2147483648"/>
            <pc:sldLayoutMk cId="1962338080" sldId="2147483651"/>
          </pc:sldLayoutMkLst>
          <pc:picChg chg="mod">
            <ac:chgData name="Paulo Scalco" userId="5de261bf-e162-4cb8-86b1-a6095c932d49" providerId="ADAL" clId="{D5EE7C13-0E59-456B-A58A-9103508CC1C1}" dt="2024-08-28T14:04:26.065" v="22" actId="14100"/>
            <ac:picMkLst>
              <pc:docMk/>
              <pc:sldMasterMk cId="2525710399" sldId="2147483648"/>
              <pc:sldLayoutMk cId="1962338080" sldId="2147483651"/>
              <ac:picMk id="6" creationId="{A4004E66-2BB0-4185-66C9-96C9EBCAB3AF}"/>
            </ac:picMkLst>
          </pc:picChg>
        </pc:sldLayoutChg>
        <pc:sldLayoutChg chg="modSp">
          <pc:chgData name="Paulo Scalco" userId="5de261bf-e162-4cb8-86b1-a6095c932d49" providerId="ADAL" clId="{D5EE7C13-0E59-456B-A58A-9103508CC1C1}" dt="2024-08-28T14:04:54.266" v="24" actId="14100"/>
          <pc:sldLayoutMkLst>
            <pc:docMk/>
            <pc:sldMasterMk cId="2525710399" sldId="2147483648"/>
            <pc:sldLayoutMk cId="4236300799" sldId="2147483660"/>
          </pc:sldLayoutMkLst>
          <pc:picChg chg="mod">
            <ac:chgData name="Paulo Scalco" userId="5de261bf-e162-4cb8-86b1-a6095c932d49" providerId="ADAL" clId="{D5EE7C13-0E59-456B-A58A-9103508CC1C1}" dt="2024-08-28T14:04:54.266" v="24" actId="14100"/>
            <ac:picMkLst>
              <pc:docMk/>
              <pc:sldMasterMk cId="2525710399" sldId="2147483648"/>
              <pc:sldLayoutMk cId="4236300799" sldId="2147483660"/>
              <ac:picMk id="11" creationId="{1C358624-DBA9-2BBE-C4D9-4184583EB337}"/>
            </ac:picMkLst>
          </pc:picChg>
        </pc:sldLayoutChg>
        <pc:sldLayoutChg chg="modSp">
          <pc:chgData name="Paulo Scalco" userId="5de261bf-e162-4cb8-86b1-a6095c932d49" providerId="ADAL" clId="{D5EE7C13-0E59-456B-A58A-9103508CC1C1}" dt="2024-08-28T14:51:56.849" v="249" actId="20577"/>
          <pc:sldLayoutMkLst>
            <pc:docMk/>
            <pc:sldMasterMk cId="2525710399" sldId="2147483648"/>
            <pc:sldLayoutMk cId="2499066176" sldId="2147483662"/>
          </pc:sldLayoutMkLst>
          <pc:spChg chg="mod">
            <ac:chgData name="Paulo Scalco" userId="5de261bf-e162-4cb8-86b1-a6095c932d49" providerId="ADAL" clId="{D5EE7C13-0E59-456B-A58A-9103508CC1C1}" dt="2024-08-28T14:51:56.849" v="249" actId="20577"/>
            <ac:spMkLst>
              <pc:docMk/>
              <pc:sldMasterMk cId="2525710399" sldId="2147483648"/>
              <pc:sldLayoutMk cId="2499066176" sldId="2147483662"/>
              <ac:spMk id="7" creationId="{2C49C040-9635-45D4-98A4-1C5C0D5AEC28}"/>
            </ac:spMkLst>
          </pc:spChg>
          <pc:picChg chg="mod">
            <ac:chgData name="Paulo Scalco" userId="5de261bf-e162-4cb8-86b1-a6095c932d49" providerId="ADAL" clId="{D5EE7C13-0E59-456B-A58A-9103508CC1C1}" dt="2024-08-28T14:04:49.601" v="23" actId="14100"/>
            <ac:picMkLst>
              <pc:docMk/>
              <pc:sldMasterMk cId="2525710399" sldId="2147483648"/>
              <pc:sldLayoutMk cId="2499066176" sldId="2147483662"/>
              <ac:picMk id="6" creationId="{A4004E66-2BB0-4185-66C9-96C9EBCAB3AF}"/>
            </ac:picMkLst>
          </pc:picChg>
        </pc:sldLayoutChg>
        <pc:sldLayoutChg chg="modSp">
          <pc:chgData name="Paulo Scalco" userId="5de261bf-e162-4cb8-86b1-a6095c932d49" providerId="ADAL" clId="{D5EE7C13-0E59-456B-A58A-9103508CC1C1}" dt="2024-08-28T14:03:50.017" v="20" actId="14100"/>
          <pc:sldLayoutMkLst>
            <pc:docMk/>
            <pc:sldMasterMk cId="2525710399" sldId="2147483648"/>
            <pc:sldLayoutMk cId="3427937547" sldId="2147483663"/>
          </pc:sldLayoutMkLst>
          <pc:picChg chg="mod">
            <ac:chgData name="Paulo Scalco" userId="5de261bf-e162-4cb8-86b1-a6095c932d49" providerId="ADAL" clId="{D5EE7C13-0E59-456B-A58A-9103508CC1C1}" dt="2024-08-28T14:03:50.017" v="20" actId="14100"/>
            <ac:picMkLst>
              <pc:docMk/>
              <pc:sldMasterMk cId="2525710399" sldId="2147483648"/>
              <pc:sldLayoutMk cId="3427937547" sldId="2147483663"/>
              <ac:picMk id="12" creationId="{1B2E6583-5007-AB0E-57ED-7ACFC3B0111E}"/>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2.xml"/><Relationship Id="rId4" Type="http://schemas.openxmlformats.org/officeDocument/2006/relationships/oleObject" Target="file:///C:\Users\raphael.lima\Downloads\Despesa.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Users\raphael.lima\Downloads\Despesa%20(1).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raphael.lima\Downloads\Despesa%20(1).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raphael.lima\Downloads\Despesa%20(1).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5.xml"/></Relationships>
</file>

<file path=ppt/charts/_rels/chart7.xml.rels><?xml version="1.0" encoding="UTF-8" standalone="yes"?>
<Relationships xmlns="http://schemas.openxmlformats.org/package/2006/relationships"><Relationship Id="rId3" Type="http://schemas.openxmlformats.org/officeDocument/2006/relationships/oleObject" Target="file:///C:\Users\raphael.lima\Downloads\Despesa%20(1).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b="1"/>
              <a:t>Receita Total x Despesa Total</a:t>
            </a:r>
          </a:p>
          <a:p>
            <a:pPr>
              <a:defRPr/>
            </a:pPr>
            <a:r>
              <a:rPr lang="pt-BR" sz="1050"/>
              <a:t>(Em R$ milhões - Valores constantes</a:t>
            </a:r>
            <a:r>
              <a:rPr lang="pt-BR" sz="1050" baseline="0"/>
              <a:t> - IPCA Base = 2023)</a:t>
            </a:r>
            <a:endParaRPr lang="pt-BR" sz="105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manualLayout>
          <c:layoutTarget val="inner"/>
          <c:xMode val="edge"/>
          <c:yMode val="edge"/>
          <c:x val="8.6779321274638402E-2"/>
          <c:y val="0.16074071524455305"/>
          <c:w val="0.89607377900365182"/>
          <c:h val="0.75809982012439592"/>
        </c:manualLayout>
      </c:layout>
      <c:lineChart>
        <c:grouping val="standard"/>
        <c:varyColors val="0"/>
        <c:ser>
          <c:idx val="0"/>
          <c:order val="0"/>
          <c:tx>
            <c:strRef>
              <c:f>Agregado!$F$20</c:f>
              <c:strCache>
                <c:ptCount val="1"/>
                <c:pt idx="0">
                  <c:v>Receita Total</c:v>
                </c:pt>
              </c:strCache>
            </c:strRef>
          </c:tx>
          <c:spPr>
            <a:ln w="28575" cap="rnd">
              <a:solidFill>
                <a:srgbClr val="003774"/>
              </a:solidFill>
              <a:round/>
            </a:ln>
            <a:effectLst/>
          </c:spPr>
          <c:marker>
            <c:symbol val="none"/>
          </c:marker>
          <c:cat>
            <c:numRef>
              <c:f>Agregado!$C$21:$C$34</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Agregado!$F$21:$F$34</c:f>
              <c:numCache>
                <c:formatCode>_-* #,##0.0_-;\-* #,##0.0_-;_-* "-"??_-;_-@_-</c:formatCode>
                <c:ptCount val="13"/>
                <c:pt idx="0">
                  <c:v>30897.471712294409</c:v>
                </c:pt>
                <c:pt idx="1">
                  <c:v>32133.410436877213</c:v>
                </c:pt>
                <c:pt idx="2">
                  <c:v>32096.2946972102</c:v>
                </c:pt>
                <c:pt idx="3">
                  <c:v>33690.10561251139</c:v>
                </c:pt>
                <c:pt idx="4">
                  <c:v>30099.977676802446</c:v>
                </c:pt>
                <c:pt idx="5">
                  <c:v>30146.14230319146</c:v>
                </c:pt>
                <c:pt idx="6">
                  <c:v>32712.861354887926</c:v>
                </c:pt>
                <c:pt idx="7">
                  <c:v>32489.002750519059</c:v>
                </c:pt>
                <c:pt idx="8">
                  <c:v>38189.666238955557</c:v>
                </c:pt>
                <c:pt idx="9">
                  <c:v>35889.5289808956</c:v>
                </c:pt>
                <c:pt idx="10">
                  <c:v>38565.576434995841</c:v>
                </c:pt>
                <c:pt idx="11">
                  <c:v>45509.706537020698</c:v>
                </c:pt>
                <c:pt idx="12">
                  <c:v>41984.711515499999</c:v>
                </c:pt>
              </c:numCache>
            </c:numRef>
          </c:val>
          <c:smooth val="0"/>
          <c:extLst>
            <c:ext xmlns:c16="http://schemas.microsoft.com/office/drawing/2014/chart" uri="{C3380CC4-5D6E-409C-BE32-E72D297353CC}">
              <c16:uniqueId val="{00000000-0A7C-4FAB-AEB5-421ABB3F0EF6}"/>
            </c:ext>
          </c:extLst>
        </c:ser>
        <c:ser>
          <c:idx val="1"/>
          <c:order val="1"/>
          <c:tx>
            <c:strRef>
              <c:f>Agregado!$G$20</c:f>
              <c:strCache>
                <c:ptCount val="1"/>
                <c:pt idx="0">
                  <c:v>Despesa Total</c:v>
                </c:pt>
              </c:strCache>
            </c:strRef>
          </c:tx>
          <c:spPr>
            <a:ln w="28575" cap="rnd">
              <a:solidFill>
                <a:schemeClr val="accent2"/>
              </a:solidFill>
              <a:round/>
            </a:ln>
            <a:effectLst/>
          </c:spPr>
          <c:marker>
            <c:symbol val="none"/>
          </c:marker>
          <c:cat>
            <c:numRef>
              <c:f>Agregado!$C$21:$C$34</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Agregado!$G$21:$G$34</c:f>
              <c:numCache>
                <c:formatCode>_-* #,##0.0_-;\-* #,##0.0_-;_-* "-"??_-;_-@_-</c:formatCode>
                <c:ptCount val="13"/>
                <c:pt idx="0">
                  <c:v>28152.251102550363</c:v>
                </c:pt>
                <c:pt idx="1">
                  <c:v>31452.494762230701</c:v>
                </c:pt>
                <c:pt idx="2">
                  <c:v>32160.410646957556</c:v>
                </c:pt>
                <c:pt idx="3">
                  <c:v>35145.67028112011</c:v>
                </c:pt>
                <c:pt idx="4">
                  <c:v>31744.48952699505</c:v>
                </c:pt>
                <c:pt idx="5">
                  <c:v>29684.604870707801</c:v>
                </c:pt>
                <c:pt idx="6">
                  <c:v>32603.323906170644</c:v>
                </c:pt>
                <c:pt idx="7">
                  <c:v>35591.513383416917</c:v>
                </c:pt>
                <c:pt idx="8">
                  <c:v>33105.027462695885</c:v>
                </c:pt>
                <c:pt idx="9">
                  <c:v>32213.567874953205</c:v>
                </c:pt>
                <c:pt idx="10">
                  <c:v>36960.955784969992</c:v>
                </c:pt>
                <c:pt idx="11">
                  <c:v>40292.779061448186</c:v>
                </c:pt>
                <c:pt idx="12">
                  <c:v>39148.707666750066</c:v>
                </c:pt>
              </c:numCache>
            </c:numRef>
          </c:val>
          <c:smooth val="0"/>
          <c:extLst>
            <c:ext xmlns:c16="http://schemas.microsoft.com/office/drawing/2014/chart" uri="{C3380CC4-5D6E-409C-BE32-E72D297353CC}">
              <c16:uniqueId val="{00000001-0A7C-4FAB-AEB5-421ABB3F0EF6}"/>
            </c:ext>
          </c:extLst>
        </c:ser>
        <c:dLbls>
          <c:showLegendKey val="0"/>
          <c:showVal val="0"/>
          <c:showCatName val="0"/>
          <c:showSerName val="0"/>
          <c:showPercent val="0"/>
          <c:showBubbleSize val="0"/>
        </c:dLbls>
        <c:smooth val="0"/>
        <c:axId val="11222000"/>
        <c:axId val="11486264"/>
      </c:lineChart>
      <c:catAx>
        <c:axId val="11222000"/>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1486264"/>
        <c:crosses val="autoZero"/>
        <c:auto val="1"/>
        <c:lblAlgn val="ctr"/>
        <c:lblOffset val="100"/>
        <c:noMultiLvlLbl val="0"/>
      </c:catAx>
      <c:valAx>
        <c:axId val="11486264"/>
        <c:scaling>
          <c:orientation val="minMax"/>
          <c:min val="20000"/>
        </c:scaling>
        <c:delete val="0"/>
        <c:axPos val="l"/>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pt-BR"/>
          </a:p>
        </c:txPr>
        <c:crossAx val="11222000"/>
        <c:crosses val="autoZero"/>
        <c:crossBetween val="between"/>
      </c:valAx>
      <c:spPr>
        <a:noFill/>
        <a:ln>
          <a:noFill/>
        </a:ln>
        <a:effectLst/>
      </c:spPr>
    </c:plotArea>
    <c:legend>
      <c:legendPos val="b"/>
      <c:layout>
        <c:manualLayout>
          <c:xMode val="edge"/>
          <c:yMode val="edge"/>
          <c:x val="0.36641616156961615"/>
          <c:y val="0.16073657211405462"/>
          <c:w val="0.26569393998739382"/>
          <c:h val="0.1155398328832084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7E6E6">
          <a:lumMod val="90000"/>
        </a:srgbClr>
      </a:solidFill>
    </a:ln>
    <a:effectLst>
      <a:outerShdw blurRad="50800" dist="38100" dir="2700000" algn="tl" rotWithShape="0">
        <a:prstClr val="black">
          <a:alpha val="40000"/>
        </a:prstClr>
      </a:outerShdw>
    </a:effectLst>
  </c:spPr>
  <c:txPr>
    <a:bodyPr/>
    <a:lstStyle/>
    <a:p>
      <a:pPr>
        <a:defRPr/>
      </a:pPr>
      <a:endParaRPr lang="pt-BR"/>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b="1"/>
              <a:t>Resultado Orçamentário</a:t>
            </a:r>
          </a:p>
          <a:p>
            <a:pPr>
              <a:defRPr/>
            </a:pPr>
            <a:r>
              <a:rPr lang="pt-BR" sz="1050"/>
              <a:t>(Em R$ milhões - Valores constantes</a:t>
            </a:r>
            <a:r>
              <a:rPr lang="pt-BR" sz="1050" baseline="0"/>
              <a:t> - IPCA Base = 2023)</a:t>
            </a:r>
            <a:endParaRPr lang="pt-BR" sz="105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manualLayout>
          <c:layoutTarget val="inner"/>
          <c:xMode val="edge"/>
          <c:yMode val="edge"/>
          <c:x val="8.5571562397144085E-2"/>
          <c:y val="0.16074074074074074"/>
          <c:w val="0.89084858765644648"/>
          <c:h val="0.76454664181470067"/>
        </c:manualLayout>
      </c:layout>
      <c:barChart>
        <c:barDir val="col"/>
        <c:grouping val="clustered"/>
        <c:varyColors val="0"/>
        <c:ser>
          <c:idx val="1"/>
          <c:order val="0"/>
          <c:tx>
            <c:strRef>
              <c:f>Agregado!$I$20</c:f>
              <c:strCache>
                <c:ptCount val="1"/>
                <c:pt idx="0">
                  <c:v>Dentro do exercício</c:v>
                </c:pt>
              </c:strCache>
            </c:strRef>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chemeClr val="accent2">
                        <a:lumMod val="75000"/>
                      </a:schemeClr>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Agregado!$C$21:$C$34</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Agregado!$I$21:$I$34</c:f>
              <c:numCache>
                <c:formatCode>_-* #,##0.0_-;\-* #,##0.0_-;_-* "-"??_-;_-@_-</c:formatCode>
                <c:ptCount val="13"/>
                <c:pt idx="0">
                  <c:v>1638.2073487477223</c:v>
                </c:pt>
                <c:pt idx="1">
                  <c:v>-660.20530701878238</c:v>
                </c:pt>
                <c:pt idx="2">
                  <c:v>-934.44186033512347</c:v>
                </c:pt>
                <c:pt idx="3">
                  <c:v>-2215.9916328747518</c:v>
                </c:pt>
                <c:pt idx="4">
                  <c:v>-2843.1133632624387</c:v>
                </c:pt>
                <c:pt idx="5">
                  <c:v>-760.28399299158616</c:v>
                </c:pt>
                <c:pt idx="6">
                  <c:v>-693.45683366512742</c:v>
                </c:pt>
                <c:pt idx="7">
                  <c:v>-1780.5351330197277</c:v>
                </c:pt>
                <c:pt idx="8">
                  <c:v>665.88644121383436</c:v>
                </c:pt>
                <c:pt idx="9">
                  <c:v>638.89106249738063</c:v>
                </c:pt>
                <c:pt idx="10">
                  <c:v>893.3259947369279</c:v>
                </c:pt>
                <c:pt idx="11">
                  <c:v>4957.2848682774074</c:v>
                </c:pt>
                <c:pt idx="12">
                  <c:v>2564.1170397699966</c:v>
                </c:pt>
              </c:numCache>
            </c:numRef>
          </c:val>
          <c:extLst>
            <c:ext xmlns:c16="http://schemas.microsoft.com/office/drawing/2014/chart" uri="{C3380CC4-5D6E-409C-BE32-E72D297353CC}">
              <c16:uniqueId val="{00000000-FA06-462E-A10B-303F081F4C92}"/>
            </c:ext>
          </c:extLst>
        </c:ser>
        <c:ser>
          <c:idx val="0"/>
          <c:order val="1"/>
          <c:tx>
            <c:strRef>
              <c:f>Agregado!$H$20</c:f>
              <c:strCache>
                <c:ptCount val="1"/>
                <c:pt idx="0">
                  <c:v>Considerando Saldo de Empenho</c:v>
                </c:pt>
              </c:strCache>
            </c:strRef>
          </c:tx>
          <c:spPr>
            <a:solidFill>
              <a:srgbClr val="003774"/>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1" i="0" u="none" strike="noStrike" kern="1200" baseline="0">
                    <a:solidFill>
                      <a:srgbClr val="003774"/>
                    </a:solidFill>
                    <a:latin typeface="+mn-lt"/>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Agregado!$C$21:$C$34</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Agregado!$H$21:$H$34</c:f>
              <c:numCache>
                <c:formatCode>_-* #,##0.0_-;\-* #,##0.0_-;_-* "-"??_-;_-@_-</c:formatCode>
                <c:ptCount val="13"/>
                <c:pt idx="0">
                  <c:v>2745.2206097440489</c:v>
                </c:pt>
                <c:pt idx="1">
                  <c:v>680.91567464651109</c:v>
                </c:pt>
                <c:pt idx="2">
                  <c:v>-64.11594974735641</c:v>
                </c:pt>
                <c:pt idx="3">
                  <c:v>-1455.5646686087227</c:v>
                </c:pt>
                <c:pt idx="4">
                  <c:v>-1644.511850192604</c:v>
                </c:pt>
                <c:pt idx="5">
                  <c:v>461.53743248365782</c:v>
                </c:pt>
                <c:pt idx="6">
                  <c:v>109.53744871728134</c:v>
                </c:pt>
                <c:pt idx="7">
                  <c:v>-3102.5106328978577</c:v>
                </c:pt>
                <c:pt idx="8">
                  <c:v>5084.6387762596742</c:v>
                </c:pt>
                <c:pt idx="9">
                  <c:v>3675.9611059423942</c:v>
                </c:pt>
                <c:pt idx="10">
                  <c:v>1604.6206500258484</c:v>
                </c:pt>
                <c:pt idx="11">
                  <c:v>5216.92747557251</c:v>
                </c:pt>
                <c:pt idx="12">
                  <c:v>2836.0038487499314</c:v>
                </c:pt>
              </c:numCache>
            </c:numRef>
          </c:val>
          <c:extLst>
            <c:ext xmlns:c16="http://schemas.microsoft.com/office/drawing/2014/chart" uri="{C3380CC4-5D6E-409C-BE32-E72D297353CC}">
              <c16:uniqueId val="{00000001-FA06-462E-A10B-303F081F4C92}"/>
            </c:ext>
          </c:extLst>
        </c:ser>
        <c:dLbls>
          <c:showLegendKey val="0"/>
          <c:showVal val="0"/>
          <c:showCatName val="0"/>
          <c:showSerName val="0"/>
          <c:showPercent val="0"/>
          <c:showBubbleSize val="0"/>
        </c:dLbls>
        <c:gapWidth val="55"/>
        <c:axId val="97442320"/>
        <c:axId val="159598248"/>
      </c:barChart>
      <c:catAx>
        <c:axId val="97442320"/>
        <c:scaling>
          <c:orientation val="minMax"/>
        </c:scaling>
        <c:delete val="0"/>
        <c:axPos val="b"/>
        <c:numFmt formatCode="General" sourceLinked="1"/>
        <c:majorTickMark val="in"/>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9598248"/>
        <c:crosses val="autoZero"/>
        <c:auto val="1"/>
        <c:lblAlgn val="ctr"/>
        <c:lblOffset val="100"/>
        <c:noMultiLvlLbl val="0"/>
      </c:catAx>
      <c:valAx>
        <c:axId val="159598248"/>
        <c:scaling>
          <c:orientation val="minMax"/>
          <c:max val="8000"/>
          <c:min val="-6000"/>
        </c:scaling>
        <c:delete val="0"/>
        <c:axPos val="l"/>
        <c:numFmt formatCode="#,##0" sourceLinked="0"/>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pt-BR"/>
          </a:p>
        </c:txPr>
        <c:crossAx val="97442320"/>
        <c:crosses val="autoZero"/>
        <c:crossBetween val="between"/>
      </c:valAx>
      <c:spPr>
        <a:noFill/>
        <a:ln>
          <a:noFill/>
        </a:ln>
        <a:effectLst/>
      </c:spPr>
    </c:plotArea>
    <c:legend>
      <c:legendPos val="b"/>
      <c:layout>
        <c:manualLayout>
          <c:xMode val="edge"/>
          <c:yMode val="edge"/>
          <c:x val="0.30914179135968134"/>
          <c:y val="0.14694003829231492"/>
          <c:w val="0.36671105822383127"/>
          <c:h val="9.943677330188799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E7E6E6">
          <a:lumMod val="90000"/>
        </a:srgbClr>
      </a:solidFill>
    </a:ln>
    <a:effectLst>
      <a:outerShdw blurRad="50800" dist="38100" dir="2700000" algn="tl" rotWithShape="0">
        <a:prstClr val="black">
          <a:alpha val="40000"/>
        </a:prstClr>
      </a:outerShdw>
    </a:effectLst>
  </c:spPr>
  <c:txPr>
    <a:bodyPr/>
    <a:lstStyle/>
    <a:p>
      <a:pPr>
        <a:defRPr/>
      </a:pPr>
      <a:endParaRPr lang="pt-BR"/>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b="1" dirty="0"/>
              <a:t>Outras Despesas</a:t>
            </a:r>
            <a:r>
              <a:rPr lang="pt-BR" b="1" baseline="0" dirty="0"/>
              <a:t> Correntes (G3)</a:t>
            </a:r>
            <a:endParaRPr lang="pt-BR" b="1" dirty="0"/>
          </a:p>
          <a:p>
            <a:pPr>
              <a:defRPr/>
            </a:pPr>
            <a:r>
              <a:rPr lang="pt-BR" sz="800" dirty="0"/>
              <a:t>(Em R$ milhões - valores</a:t>
            </a:r>
            <a:r>
              <a:rPr lang="pt-BR" sz="800" baseline="0" dirty="0"/>
              <a:t> constantes - IPCA base = 2023)</a:t>
            </a:r>
            <a:endParaRPr lang="pt-BR" sz="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1"/>
          <c:order val="0"/>
          <c:spPr>
            <a:ln w="28575" cap="rnd">
              <a:solidFill>
                <a:srgbClr val="003774"/>
              </a:solidFill>
              <a:round/>
            </a:ln>
            <a:effectLst/>
          </c:spPr>
          <c:marker>
            <c:symbol val="none"/>
          </c:marker>
          <c:cat>
            <c:numRef>
              <c:f>GND!$D$13:$Q$13</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GND!$D$16:$Q$16</c:f>
              <c:numCache>
                <c:formatCode>_-* #,##0.0_-;\-* #,##0.0_-;_-* "-"??_-;_-@_-</c:formatCode>
                <c:ptCount val="13"/>
                <c:pt idx="0">
                  <c:v>5738.5044456082442</c:v>
                </c:pt>
                <c:pt idx="1">
                  <c:v>7079.457083549004</c:v>
                </c:pt>
                <c:pt idx="2">
                  <c:v>7064.1127823628813</c:v>
                </c:pt>
                <c:pt idx="3">
                  <c:v>7256.5725021655353</c:v>
                </c:pt>
                <c:pt idx="4">
                  <c:v>7048.6831841207668</c:v>
                </c:pt>
                <c:pt idx="5">
                  <c:v>7536.2416403699744</c:v>
                </c:pt>
                <c:pt idx="6">
                  <c:v>8101.8100596574923</c:v>
                </c:pt>
                <c:pt idx="7">
                  <c:v>8052.7165743585192</c:v>
                </c:pt>
                <c:pt idx="8">
                  <c:v>8957.5635685707093</c:v>
                </c:pt>
                <c:pt idx="9">
                  <c:v>9383.35727882434</c:v>
                </c:pt>
                <c:pt idx="10">
                  <c:v>11006.672583718302</c:v>
                </c:pt>
                <c:pt idx="11">
                  <c:v>12561.554942485036</c:v>
                </c:pt>
                <c:pt idx="12">
                  <c:v>11951.01596927</c:v>
                </c:pt>
              </c:numCache>
            </c:numRef>
          </c:val>
          <c:smooth val="0"/>
          <c:extLst>
            <c:ext xmlns:c16="http://schemas.microsoft.com/office/drawing/2014/chart" uri="{C3380CC4-5D6E-409C-BE32-E72D297353CC}">
              <c16:uniqueId val="{00000000-8720-4744-9365-54089C50D51D}"/>
            </c:ext>
          </c:extLst>
        </c:ser>
        <c:dLbls>
          <c:showLegendKey val="0"/>
          <c:showVal val="0"/>
          <c:showCatName val="0"/>
          <c:showSerName val="0"/>
          <c:showPercent val="0"/>
          <c:showBubbleSize val="0"/>
        </c:dLbls>
        <c:smooth val="0"/>
        <c:axId val="159601384"/>
        <c:axId val="159601776"/>
      </c:lineChart>
      <c:catAx>
        <c:axId val="159601384"/>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9601776"/>
        <c:crosses val="autoZero"/>
        <c:auto val="1"/>
        <c:lblAlgn val="ctr"/>
        <c:lblOffset val="100"/>
        <c:noMultiLvlLbl val="0"/>
      </c:catAx>
      <c:valAx>
        <c:axId val="159601776"/>
        <c:scaling>
          <c:orientation val="minMax"/>
        </c:scaling>
        <c:delete val="0"/>
        <c:axPos val="l"/>
        <c:numFmt formatCode="_-* #,##0.0_-;\-* #,##0.0_-;_-* &quot;-&quot;??_-;_-@_-" sourceLinked="1"/>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9601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D0CECE"/>
      </a:solidFill>
      <a:round/>
    </a:ln>
    <a:effectLst>
      <a:outerShdw blurRad="50800" dist="38100" dir="2700000" algn="tl" rotWithShape="0">
        <a:prstClr val="black">
          <a:alpha val="40000"/>
        </a:prstClr>
      </a:outerShdw>
    </a:effectLst>
  </c:spPr>
  <c:txPr>
    <a:bodyPr/>
    <a:lstStyle/>
    <a:p>
      <a:pPr>
        <a:defRPr/>
      </a:pPr>
      <a:endParaRPr lang="pt-BR"/>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a:t>Despesa com Pessoal (G1)</a:t>
            </a:r>
          </a:p>
          <a:p>
            <a:pPr>
              <a:defRPr/>
            </a:pPr>
            <a:r>
              <a:rPr lang="pt-BR" sz="800" dirty="0"/>
              <a:t>(Em R$ milhões - valores</a:t>
            </a:r>
            <a:r>
              <a:rPr lang="pt-BR" sz="800" baseline="0" dirty="0"/>
              <a:t> constantes - IPCA base = 2023)</a:t>
            </a:r>
            <a:endParaRPr lang="pt-BR" sz="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1"/>
          <c:order val="0"/>
          <c:spPr>
            <a:ln w="28575" cap="rnd">
              <a:solidFill>
                <a:srgbClr val="003774"/>
              </a:solidFill>
              <a:round/>
            </a:ln>
            <a:effectLst/>
          </c:spPr>
          <c:marker>
            <c:symbol val="none"/>
          </c:marker>
          <c:cat>
            <c:numRef>
              <c:f>GND!$D$13:$Q$13</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GND!$D$14:$Q$14</c:f>
              <c:numCache>
                <c:formatCode>_-* #,##0.0_-;\-* #,##0.0_-;_-* "-"??_-;_-@_-</c:formatCode>
                <c:ptCount val="13"/>
                <c:pt idx="0">
                  <c:v>15677.118051657451</c:v>
                </c:pt>
                <c:pt idx="1">
                  <c:v>17177.617087947339</c:v>
                </c:pt>
                <c:pt idx="2">
                  <c:v>17829.63445739587</c:v>
                </c:pt>
                <c:pt idx="3">
                  <c:v>18879.442851090444</c:v>
                </c:pt>
                <c:pt idx="4">
                  <c:v>18784.35725113863</c:v>
                </c:pt>
                <c:pt idx="5">
                  <c:v>18416.836380255616</c:v>
                </c:pt>
                <c:pt idx="6">
                  <c:v>19908.592969610781</c:v>
                </c:pt>
                <c:pt idx="7">
                  <c:v>23249.761375184058</c:v>
                </c:pt>
                <c:pt idx="8">
                  <c:v>22004.627512758001</c:v>
                </c:pt>
                <c:pt idx="9">
                  <c:v>21706.997520388308</c:v>
                </c:pt>
                <c:pt idx="10">
                  <c:v>20766.125473520864</c:v>
                </c:pt>
                <c:pt idx="11">
                  <c:v>22003.247585984627</c:v>
                </c:pt>
                <c:pt idx="12">
                  <c:v>23036.474600980018</c:v>
                </c:pt>
              </c:numCache>
            </c:numRef>
          </c:val>
          <c:smooth val="0"/>
          <c:extLst>
            <c:ext xmlns:c16="http://schemas.microsoft.com/office/drawing/2014/chart" uri="{C3380CC4-5D6E-409C-BE32-E72D297353CC}">
              <c16:uniqueId val="{00000000-2C7C-4994-9B43-2F99EE9A71C7}"/>
            </c:ext>
          </c:extLst>
        </c:ser>
        <c:dLbls>
          <c:showLegendKey val="0"/>
          <c:showVal val="0"/>
          <c:showCatName val="0"/>
          <c:showSerName val="0"/>
          <c:showPercent val="0"/>
          <c:showBubbleSize val="0"/>
        </c:dLbls>
        <c:smooth val="0"/>
        <c:axId val="159600600"/>
        <c:axId val="159602168"/>
      </c:lineChart>
      <c:catAx>
        <c:axId val="159600600"/>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9602168"/>
        <c:crosses val="autoZero"/>
        <c:auto val="1"/>
        <c:lblAlgn val="ctr"/>
        <c:lblOffset val="100"/>
        <c:noMultiLvlLbl val="0"/>
      </c:catAx>
      <c:valAx>
        <c:axId val="159602168"/>
        <c:scaling>
          <c:orientation val="minMax"/>
        </c:scaling>
        <c:delete val="0"/>
        <c:axPos val="l"/>
        <c:numFmt formatCode="_-* #,##0.0_-;\-* #,##0.0_-;_-* &quot;-&quot;??_-;_-@_-" sourceLinked="1"/>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9600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cap="sq">
      <a:solidFill>
        <a:srgbClr val="D0CECE"/>
      </a:solidFill>
    </a:ln>
    <a:effectLst>
      <a:outerShdw blurRad="50800" dist="38100" dir="2700000" algn="tl" rotWithShape="0">
        <a:prstClr val="black">
          <a:alpha val="40000"/>
        </a:prstClr>
      </a:outerShdw>
    </a:effectLst>
  </c:spPr>
  <c:txPr>
    <a:bodyPr/>
    <a:lstStyle/>
    <a:p>
      <a:pPr>
        <a:defRPr/>
      </a:pPr>
      <a:endParaRPr lang="pt-BR"/>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a:t>Investimentos </a:t>
            </a:r>
            <a:r>
              <a:rPr lang="pt-BR" baseline="0" dirty="0"/>
              <a:t>(G4 + G5)</a:t>
            </a:r>
            <a:endParaRPr lang="pt-BR" dirty="0"/>
          </a:p>
          <a:p>
            <a:pPr>
              <a:defRPr/>
            </a:pPr>
            <a:r>
              <a:rPr lang="pt-BR" sz="800" dirty="0"/>
              <a:t>(Em R$ milhões - valores</a:t>
            </a:r>
            <a:r>
              <a:rPr lang="pt-BR" sz="800" baseline="0" dirty="0"/>
              <a:t> constantes - IPCA base = 2023)</a:t>
            </a:r>
            <a:endParaRPr lang="pt-BR" sz="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1"/>
          <c:order val="0"/>
          <c:spPr>
            <a:ln w="28575" cap="rnd">
              <a:solidFill>
                <a:srgbClr val="003774"/>
              </a:solidFill>
              <a:round/>
            </a:ln>
            <a:effectLst/>
          </c:spPr>
          <c:marker>
            <c:symbol val="none"/>
          </c:marker>
          <c:cat>
            <c:numRef>
              <c:f>GND!$D$13:$Q$13</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GND!$D$25:$Q$25</c:f>
              <c:numCache>
                <c:formatCode>_-* #,##0.0_-;\-* #,##0.0_-;_-* "-"?_-;_-@_-</c:formatCode>
                <c:ptCount val="13"/>
                <c:pt idx="0">
                  <c:v>781.16556123233477</c:v>
                </c:pt>
                <c:pt idx="1">
                  <c:v>3324.2939835625034</c:v>
                </c:pt>
                <c:pt idx="2">
                  <c:v>3176.2997940094078</c:v>
                </c:pt>
                <c:pt idx="3">
                  <c:v>4524.4069351722346</c:v>
                </c:pt>
                <c:pt idx="4">
                  <c:v>1911.612495189333</c:v>
                </c:pt>
                <c:pt idx="5">
                  <c:v>978.32154382119143</c:v>
                </c:pt>
                <c:pt idx="6">
                  <c:v>2060.1606790630517</c:v>
                </c:pt>
                <c:pt idx="7">
                  <c:v>1716.4442039026967</c:v>
                </c:pt>
                <c:pt idx="8">
                  <c:v>707.02507346741004</c:v>
                </c:pt>
                <c:pt idx="9">
                  <c:v>1015.2263630339141</c:v>
                </c:pt>
                <c:pt idx="10">
                  <c:v>5025.1748709405956</c:v>
                </c:pt>
                <c:pt idx="11">
                  <c:v>2635.3901357666864</c:v>
                </c:pt>
                <c:pt idx="12">
                  <c:v>3262.7388283400001</c:v>
                </c:pt>
              </c:numCache>
            </c:numRef>
          </c:val>
          <c:smooth val="0"/>
          <c:extLst>
            <c:ext xmlns:c16="http://schemas.microsoft.com/office/drawing/2014/chart" uri="{C3380CC4-5D6E-409C-BE32-E72D297353CC}">
              <c16:uniqueId val="{00000000-6127-4F20-B29D-415CAF2BD61A}"/>
            </c:ext>
          </c:extLst>
        </c:ser>
        <c:dLbls>
          <c:showLegendKey val="0"/>
          <c:showVal val="0"/>
          <c:showCatName val="0"/>
          <c:showSerName val="0"/>
          <c:showPercent val="0"/>
          <c:showBubbleSize val="0"/>
        </c:dLbls>
        <c:smooth val="0"/>
        <c:axId val="159596288"/>
        <c:axId val="159602560"/>
      </c:lineChart>
      <c:catAx>
        <c:axId val="159596288"/>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9602560"/>
        <c:crosses val="autoZero"/>
        <c:auto val="1"/>
        <c:lblAlgn val="ctr"/>
        <c:lblOffset val="100"/>
        <c:noMultiLvlLbl val="0"/>
      </c:catAx>
      <c:valAx>
        <c:axId val="159602560"/>
        <c:scaling>
          <c:orientation val="minMax"/>
        </c:scaling>
        <c:delete val="0"/>
        <c:axPos val="l"/>
        <c:numFmt formatCode="_-* #,##0.0_-;\-* #,##0.0_-;_-* &quot;-&quot;?_-;_-@_-" sourceLinked="1"/>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95962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rgbClr val="D0CECE"/>
      </a:solidFill>
    </a:ln>
    <a:effectLst>
      <a:outerShdw blurRad="50800" dist="38100" dir="2700000" algn="tl" rotWithShape="0">
        <a:prstClr val="black">
          <a:alpha val="40000"/>
        </a:prstClr>
      </a:outerShdw>
    </a:effectLst>
  </c:spPr>
  <c:txPr>
    <a:bodyPr/>
    <a:lstStyle/>
    <a:p>
      <a:pPr>
        <a:defRPr/>
      </a:pPr>
      <a:endParaRPr lang="pt-BR"/>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a:t>Serviço</a:t>
            </a:r>
            <a:r>
              <a:rPr lang="pt-BR" baseline="0" dirty="0"/>
              <a:t> da Dívida</a:t>
            </a:r>
            <a:r>
              <a:rPr lang="pt-BR" dirty="0"/>
              <a:t> </a:t>
            </a:r>
            <a:r>
              <a:rPr lang="pt-BR" baseline="0" dirty="0"/>
              <a:t>(G2 + G6)</a:t>
            </a:r>
            <a:endParaRPr lang="pt-BR" dirty="0"/>
          </a:p>
          <a:p>
            <a:pPr>
              <a:defRPr/>
            </a:pPr>
            <a:r>
              <a:rPr lang="pt-BR" sz="800" dirty="0"/>
              <a:t>(Em R$ milhões - valores</a:t>
            </a:r>
            <a:r>
              <a:rPr lang="pt-BR" sz="800" baseline="0" dirty="0"/>
              <a:t> constantes - IPCA base = 2023)</a:t>
            </a:r>
            <a:endParaRPr lang="pt-BR" sz="8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1"/>
          <c:order val="0"/>
          <c:spPr>
            <a:ln w="28575" cap="rnd">
              <a:solidFill>
                <a:srgbClr val="003774"/>
              </a:solidFill>
              <a:round/>
            </a:ln>
            <a:effectLst/>
          </c:spPr>
          <c:marker>
            <c:symbol val="none"/>
          </c:marker>
          <c:cat>
            <c:numRef>
              <c:f>GND!$D$13:$Q$13</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GND!$D$23:$Q$23</c:f>
              <c:numCache>
                <c:formatCode>_-* #,##0.0_-;\-* #,##0.0_-;_-* "-"?_-;_-@_-</c:formatCode>
                <c:ptCount val="13"/>
                <c:pt idx="0">
                  <c:v>5955.4630440523679</c:v>
                </c:pt>
                <c:pt idx="1">
                  <c:v>3871.1266071718856</c:v>
                </c:pt>
                <c:pt idx="2">
                  <c:v>4090.3636131892986</c:v>
                </c:pt>
                <c:pt idx="3">
                  <c:v>4485.2479926919777</c:v>
                </c:pt>
                <c:pt idx="4">
                  <c:v>3999.8365965463499</c:v>
                </c:pt>
                <c:pt idx="5">
                  <c:v>2753.2053062609712</c:v>
                </c:pt>
                <c:pt idx="6">
                  <c:v>2532.7601978391885</c:v>
                </c:pt>
                <c:pt idx="7">
                  <c:v>2572.591229971642</c:v>
                </c:pt>
                <c:pt idx="8">
                  <c:v>1435.8113078996432</c:v>
                </c:pt>
                <c:pt idx="9">
                  <c:v>107.98671270662638</c:v>
                </c:pt>
                <c:pt idx="10">
                  <c:v>162.98285679016851</c:v>
                </c:pt>
                <c:pt idx="11">
                  <c:v>3092.5863972118382</c:v>
                </c:pt>
                <c:pt idx="12">
                  <c:v>898.47826815999997</c:v>
                </c:pt>
              </c:numCache>
            </c:numRef>
          </c:val>
          <c:smooth val="0"/>
          <c:extLst>
            <c:ext xmlns:c16="http://schemas.microsoft.com/office/drawing/2014/chart" uri="{C3380CC4-5D6E-409C-BE32-E72D297353CC}">
              <c16:uniqueId val="{00000000-ADDC-4DE3-9B5A-BEE124DAB2C0}"/>
            </c:ext>
          </c:extLst>
        </c:ser>
        <c:dLbls>
          <c:showLegendKey val="0"/>
          <c:showVal val="0"/>
          <c:showCatName val="0"/>
          <c:showSerName val="0"/>
          <c:showPercent val="0"/>
          <c:showBubbleSize val="0"/>
        </c:dLbls>
        <c:smooth val="0"/>
        <c:axId val="159602952"/>
        <c:axId val="159596680"/>
      </c:lineChart>
      <c:catAx>
        <c:axId val="159602952"/>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9596680"/>
        <c:crosses val="autoZero"/>
        <c:auto val="1"/>
        <c:lblAlgn val="ctr"/>
        <c:lblOffset val="100"/>
        <c:noMultiLvlLbl val="0"/>
      </c:catAx>
      <c:valAx>
        <c:axId val="159596680"/>
        <c:scaling>
          <c:orientation val="minMax"/>
        </c:scaling>
        <c:delete val="0"/>
        <c:axPos val="l"/>
        <c:numFmt formatCode="_-* #,##0.0_-;\-* #,##0.0_-;_-* &quot;-&quot;?_-;_-@_-" sourceLinked="1"/>
        <c:majorTickMark val="none"/>
        <c:minorTickMark val="none"/>
        <c:tickLblPos val="nextTo"/>
        <c:spPr>
          <a:noFill/>
          <a:ln>
            <a:solidFill>
              <a:schemeClr val="bg2"/>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59602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rgbClr val="D0CECE"/>
      </a:solidFill>
    </a:ln>
    <a:effectLst>
      <a:outerShdw blurRad="50800" dist="38100" dir="2700000" algn="tl" rotWithShape="0">
        <a:prstClr val="black">
          <a:alpha val="40000"/>
        </a:prstClr>
      </a:outerShdw>
    </a:effectLst>
  </c:spPr>
  <c:txPr>
    <a:bodyPr/>
    <a:lstStyle/>
    <a:p>
      <a:pPr>
        <a:defRPr/>
      </a:pPr>
      <a:endParaRPr lang="pt-BR"/>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r>
              <a:rPr lang="pt-BR"/>
              <a:t>Composição da despesa total</a:t>
            </a:r>
          </a:p>
        </c:rich>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pt-BR"/>
        </a:p>
      </c:txPr>
    </c:title>
    <c:autoTitleDeleted val="0"/>
    <c:plotArea>
      <c:layout/>
      <c:areaChart>
        <c:grouping val="percentStacked"/>
        <c:varyColors val="0"/>
        <c:ser>
          <c:idx val="0"/>
          <c:order val="0"/>
          <c:tx>
            <c:strRef>
              <c:f>GND!$C$27</c:f>
              <c:strCache>
                <c:ptCount val="1"/>
                <c:pt idx="0">
                  <c:v>Pessoal</c:v>
                </c:pt>
              </c:strCache>
            </c:strRef>
          </c:tx>
          <c:spPr>
            <a:solidFill>
              <a:schemeClr val="accent1">
                <a:alpha val="74000"/>
              </a:schemeClr>
            </a:solidFill>
            <a:ln>
              <a:noFill/>
            </a:ln>
            <a:effectLst>
              <a:innerShdw blurRad="114300">
                <a:schemeClr val="accent1">
                  <a:lumMod val="75000"/>
                </a:schemeClr>
              </a:innerShdw>
            </a:effectLst>
          </c:spPr>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1">
                        <a:lumMod val="50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GND!$D$13:$Q$13</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GND!$D$27:$Q$27</c:f>
              <c:numCache>
                <c:formatCode>0.0%</c:formatCode>
                <c:ptCount val="13"/>
                <c:pt idx="0">
                  <c:v>0.55686907574638733</c:v>
                </c:pt>
                <c:pt idx="1">
                  <c:v>0.54614481991981212</c:v>
                </c:pt>
                <c:pt idx="2">
                  <c:v>0.5543969774864379</c:v>
                </c:pt>
                <c:pt idx="3">
                  <c:v>0.53717691823997571</c:v>
                </c:pt>
                <c:pt idx="4">
                  <c:v>0.59173599988636361</c:v>
                </c:pt>
                <c:pt idx="5">
                  <c:v>0.62041709702624426</c:v>
                </c:pt>
                <c:pt idx="6">
                  <c:v>0.61063077577322966</c:v>
                </c:pt>
                <c:pt idx="7">
                  <c:v>0.65323890908265714</c:v>
                </c:pt>
                <c:pt idx="8">
                  <c:v>0.66469141394169839</c:v>
                </c:pt>
                <c:pt idx="9">
                  <c:v>0.6738464241108173</c:v>
                </c:pt>
                <c:pt idx="10">
                  <c:v>0.56183951503671214</c:v>
                </c:pt>
                <c:pt idx="11">
                  <c:v>0.54608413960299806</c:v>
                </c:pt>
                <c:pt idx="12">
                  <c:v>0.58843512273958098</c:v>
                </c:pt>
              </c:numCache>
            </c:numRef>
          </c:val>
          <c:extLst>
            <c:ext xmlns:c16="http://schemas.microsoft.com/office/drawing/2014/chart" uri="{C3380CC4-5D6E-409C-BE32-E72D297353CC}">
              <c16:uniqueId val="{00000000-D633-4A21-8871-1A45EB992D54}"/>
            </c:ext>
          </c:extLst>
        </c:ser>
        <c:ser>
          <c:idx val="1"/>
          <c:order val="1"/>
          <c:tx>
            <c:strRef>
              <c:f>GND!$C$28</c:f>
              <c:strCache>
                <c:ptCount val="1"/>
                <c:pt idx="0">
                  <c:v>Serviço da Dívida</c:v>
                </c:pt>
              </c:strCache>
            </c:strRef>
          </c:tx>
          <c:spPr>
            <a:solidFill>
              <a:schemeClr val="accent2">
                <a:alpha val="74000"/>
              </a:schemeClr>
            </a:solidFill>
            <a:ln>
              <a:noFill/>
            </a:ln>
            <a:effectLst>
              <a:innerShdw blurRad="114300">
                <a:schemeClr val="accent2">
                  <a:lumMod val="75000"/>
                </a:schemeClr>
              </a:innerShdw>
            </a:effectLst>
          </c:spPr>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2">
                        <a:lumMod val="50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GND!$D$13:$Q$13</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GND!$D$28:$Q$28</c:f>
              <c:numCache>
                <c:formatCode>0.0%</c:formatCode>
                <c:ptCount val="13"/>
                <c:pt idx="0">
                  <c:v>0.2115448253980956</c:v>
                </c:pt>
                <c:pt idx="1">
                  <c:v>0.12307852322800387</c:v>
                </c:pt>
                <c:pt idx="2">
                  <c:v>0.1271862992699774</c:v>
                </c:pt>
                <c:pt idx="3">
                  <c:v>0.12761879221012884</c:v>
                </c:pt>
                <c:pt idx="4">
                  <c:v>0.1260009739058788</c:v>
                </c:pt>
                <c:pt idx="5">
                  <c:v>9.2748592014367207E-2</c:v>
                </c:pt>
                <c:pt idx="6">
                  <c:v>7.7684109912481591E-2</c:v>
                </c:pt>
                <c:pt idx="7">
                  <c:v>7.2281029532458269E-2</c:v>
                </c:pt>
                <c:pt idx="8">
                  <c:v>4.3371397577530488E-2</c:v>
                </c:pt>
                <c:pt idx="9">
                  <c:v>3.3522121214827802E-3</c:v>
                </c:pt>
                <c:pt idx="10">
                  <c:v>4.4095952966791254E-3</c:v>
                </c:pt>
                <c:pt idx="11">
                  <c:v>7.6752869105789739E-2</c:v>
                </c:pt>
                <c:pt idx="12">
                  <c:v>2.2950394066854479E-2</c:v>
                </c:pt>
              </c:numCache>
            </c:numRef>
          </c:val>
          <c:extLst>
            <c:ext xmlns:c16="http://schemas.microsoft.com/office/drawing/2014/chart" uri="{C3380CC4-5D6E-409C-BE32-E72D297353CC}">
              <c16:uniqueId val="{00000001-D633-4A21-8871-1A45EB992D54}"/>
            </c:ext>
          </c:extLst>
        </c:ser>
        <c:ser>
          <c:idx val="2"/>
          <c:order val="2"/>
          <c:tx>
            <c:strRef>
              <c:f>GND!$C$29</c:f>
              <c:strCache>
                <c:ptCount val="1"/>
                <c:pt idx="0">
                  <c:v>Outras Despesas Correntes</c:v>
                </c:pt>
              </c:strCache>
            </c:strRef>
          </c:tx>
          <c:spPr>
            <a:solidFill>
              <a:schemeClr val="accent3">
                <a:alpha val="74000"/>
              </a:schemeClr>
            </a:solidFill>
            <a:ln>
              <a:noFill/>
            </a:ln>
            <a:effectLst>
              <a:innerShdw blurRad="114300">
                <a:schemeClr val="accent3">
                  <a:lumMod val="75000"/>
                </a:schemeClr>
              </a:innerShdw>
            </a:effectLst>
          </c:spPr>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3">
                        <a:lumMod val="50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GND!$D$13:$Q$13</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GND!$D$29:$Q$29</c:f>
              <c:numCache>
                <c:formatCode>0.0%</c:formatCode>
                <c:ptCount val="13"/>
                <c:pt idx="0">
                  <c:v>0.20383820905491909</c:v>
                </c:pt>
                <c:pt idx="1">
                  <c:v>0.22508411930649985</c:v>
                </c:pt>
                <c:pt idx="2">
                  <c:v>0.21965244349363378</c:v>
                </c:pt>
                <c:pt idx="3">
                  <c:v>0.20647130767808045</c:v>
                </c:pt>
                <c:pt idx="4">
                  <c:v>0.2220443071899664</c:v>
                </c:pt>
                <c:pt idx="5">
                  <c:v>0.25387710812369968</c:v>
                </c:pt>
                <c:pt idx="6">
                  <c:v>0.24849644419611286</c:v>
                </c:pt>
                <c:pt idx="7">
                  <c:v>0.22625383999856846</c:v>
                </c:pt>
                <c:pt idx="8">
                  <c:v>0.27058015821507764</c:v>
                </c:pt>
                <c:pt idx="9">
                  <c:v>0.29128587417726309</c:v>
                </c:pt>
                <c:pt idx="10">
                  <c:v>0.29779188199981926</c:v>
                </c:pt>
                <c:pt idx="11">
                  <c:v>0.31175697569353894</c:v>
                </c:pt>
                <c:pt idx="12">
                  <c:v>0.30527229841153347</c:v>
                </c:pt>
              </c:numCache>
            </c:numRef>
          </c:val>
          <c:extLst>
            <c:ext xmlns:c16="http://schemas.microsoft.com/office/drawing/2014/chart" uri="{C3380CC4-5D6E-409C-BE32-E72D297353CC}">
              <c16:uniqueId val="{00000002-D633-4A21-8871-1A45EB992D54}"/>
            </c:ext>
          </c:extLst>
        </c:ser>
        <c:ser>
          <c:idx val="3"/>
          <c:order val="3"/>
          <c:tx>
            <c:strRef>
              <c:f>GND!$C$30</c:f>
              <c:strCache>
                <c:ptCount val="1"/>
                <c:pt idx="0">
                  <c:v>Investimentos</c:v>
                </c:pt>
              </c:strCache>
            </c:strRef>
          </c:tx>
          <c:spPr>
            <a:solidFill>
              <a:schemeClr val="accent4">
                <a:alpha val="74000"/>
              </a:schemeClr>
            </a:solidFill>
            <a:ln>
              <a:noFill/>
            </a:ln>
            <a:effectLst>
              <a:innerShdw blurRad="114300">
                <a:schemeClr val="accent4">
                  <a:lumMod val="75000"/>
                </a:schemeClr>
              </a:innerShdw>
            </a:effectLst>
          </c:spPr>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accent4">
                        <a:lumMod val="50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GND!$D$13:$Q$13</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GND!$D$30:$Q$30</c:f>
              <c:numCache>
                <c:formatCode>0.0%</c:formatCode>
                <c:ptCount val="13"/>
                <c:pt idx="0">
                  <c:v>2.77478898005981E-2</c:v>
                </c:pt>
                <c:pt idx="1">
                  <c:v>0.10569253754568407</c:v>
                </c:pt>
                <c:pt idx="2">
                  <c:v>9.8764279749950959E-2</c:v>
                </c:pt>
                <c:pt idx="3">
                  <c:v>0.12873298187181506</c:v>
                </c:pt>
                <c:pt idx="4">
                  <c:v>6.0218719017791224E-2</c:v>
                </c:pt>
                <c:pt idx="5">
                  <c:v>3.2957202835688808E-2</c:v>
                </c:pt>
                <c:pt idx="6">
                  <c:v>6.3188670118176055E-2</c:v>
                </c:pt>
                <c:pt idx="7">
                  <c:v>4.8226221386316104E-2</c:v>
                </c:pt>
                <c:pt idx="8">
                  <c:v>2.1357030265693567E-2</c:v>
                </c:pt>
                <c:pt idx="9">
                  <c:v>3.1515489590436721E-2</c:v>
                </c:pt>
                <c:pt idx="10">
                  <c:v>0.13595900766678953</c:v>
                </c:pt>
                <c:pt idx="11">
                  <c:v>6.5406015597673353E-2</c:v>
                </c:pt>
                <c:pt idx="12">
                  <c:v>8.3342184782031176E-2</c:v>
                </c:pt>
              </c:numCache>
            </c:numRef>
          </c:val>
          <c:extLst>
            <c:ext xmlns:c16="http://schemas.microsoft.com/office/drawing/2014/chart" uri="{C3380CC4-5D6E-409C-BE32-E72D297353CC}">
              <c16:uniqueId val="{00000003-D633-4A21-8871-1A45EB992D54}"/>
            </c:ext>
          </c:extLst>
        </c:ser>
        <c:dLbls>
          <c:showLegendKey val="0"/>
          <c:showVal val="1"/>
          <c:showCatName val="0"/>
          <c:showSerName val="0"/>
          <c:showPercent val="0"/>
          <c:showBubbleSize val="0"/>
        </c:dLbls>
        <c:axId val="159597464"/>
        <c:axId val="159599032"/>
      </c:areaChart>
      <c:catAx>
        <c:axId val="159597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20" normalizeH="0" baseline="0">
                <a:solidFill>
                  <a:schemeClr val="tx1">
                    <a:lumMod val="65000"/>
                    <a:lumOff val="35000"/>
                  </a:schemeClr>
                </a:solidFill>
                <a:latin typeface="+mn-lt"/>
                <a:ea typeface="+mn-ea"/>
                <a:cs typeface="+mn-cs"/>
              </a:defRPr>
            </a:pPr>
            <a:endParaRPr lang="pt-BR"/>
          </a:p>
        </c:txPr>
        <c:crossAx val="159599032"/>
        <c:crosses val="autoZero"/>
        <c:auto val="1"/>
        <c:lblAlgn val="ctr"/>
        <c:lblOffset val="100"/>
        <c:noMultiLvlLbl val="0"/>
      </c:catAx>
      <c:valAx>
        <c:axId val="159599032"/>
        <c:scaling>
          <c:orientation val="minMax"/>
        </c:scaling>
        <c:delete val="0"/>
        <c:axPos val="l"/>
        <c:majorGridlines>
          <c:spPr>
            <a:ln w="9525" cap="flat" cmpd="sng" algn="ctr">
              <a:solidFill>
                <a:schemeClr val="tx1">
                  <a:lumMod val="5000"/>
                  <a:lumOff val="9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mn-lt"/>
                <a:ea typeface="+mn-ea"/>
                <a:cs typeface="+mn-cs"/>
              </a:defRPr>
            </a:pPr>
            <a:endParaRPr lang="pt-BR"/>
          </a:p>
        </c:txPr>
        <c:crossAx val="15959746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rgbClr val="D0CECE"/>
      </a:solidFill>
    </a:ln>
    <a:effectLst>
      <a:outerShdw blurRad="50800" dist="38100" dir="2700000" algn="tl" rotWithShape="0">
        <a:prstClr val="black">
          <a:alpha val="40000"/>
        </a:prstClr>
      </a:outerShdw>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84">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cs:styleClr val="auto">
        <a:lumMod val="50000"/>
      </cs:styleClr>
    </cs:fontRef>
    <cs:defRPr sz="10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
  <cs:dataPoint3D>
    <cs:lnRef idx="0"/>
    <cs:fillRef idx="0">
      <cs:styleClr val="auto"/>
    </cs:fillRef>
    <cs:effectRef idx="0">
      <cs:styleClr val="auto"/>
    </cs:effectRef>
    <cs:fontRef idx="minor">
      <a:schemeClr val="tx1"/>
    </cs:fontRef>
    <cs:spPr>
      <a:solidFill>
        <a:schemeClr val="phClr">
          <a:alpha val="74000"/>
        </a:schemeClr>
      </a:solidFill>
      <a:effectLst>
        <a:innerShdw blurRad="114300">
          <a:schemeClr val="phClr">
            <a:lumMod val="75000"/>
          </a:schemeClr>
        </a:innerShdw>
      </a:effectLst>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0.23516</cdr:x>
      <cdr:y>0.68313</cdr:y>
    </cdr:from>
    <cdr:to>
      <cdr:x>0.44991</cdr:x>
      <cdr:y>0.826</cdr:y>
    </cdr:to>
    <cdr:sp macro="" textlink="">
      <cdr:nvSpPr>
        <cdr:cNvPr id="2" name="CaixaDeTexto 6">
          <a:extLst xmlns:a="http://schemas.openxmlformats.org/drawingml/2006/main">
            <a:ext uri="{FF2B5EF4-FFF2-40B4-BE49-F238E27FC236}">
              <a16:creationId xmlns:a16="http://schemas.microsoft.com/office/drawing/2014/main" id="{3BD6F8A3-74CA-4267-9DCA-D0A860841B12}"/>
            </a:ext>
          </a:extLst>
        </cdr:cNvPr>
        <cdr:cNvSpPr txBox="1"/>
      </cdr:nvSpPr>
      <cdr:spPr>
        <a:xfrm xmlns:a="http://schemas.openxmlformats.org/drawingml/2006/main">
          <a:off x="1143163" y="2060332"/>
          <a:ext cx="1043877" cy="430887"/>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pt-BR" sz="1100" b="0" dirty="0" err="1">
              <a:solidFill>
                <a:schemeClr val="accent2">
                  <a:lumMod val="75000"/>
                </a:schemeClr>
              </a:solidFill>
            </a:rPr>
            <a:t>Tx</a:t>
          </a:r>
          <a:r>
            <a:rPr lang="pt-BR" sz="1100" b="0" dirty="0">
              <a:solidFill>
                <a:schemeClr val="accent2">
                  <a:lumMod val="75000"/>
                </a:schemeClr>
              </a:solidFill>
            </a:rPr>
            <a:t>. de </a:t>
          </a:r>
          <a:r>
            <a:rPr lang="pt-BR" sz="1100" b="0" i="0" dirty="0">
              <a:solidFill>
                <a:schemeClr val="accent2">
                  <a:lumMod val="75000"/>
                </a:schemeClr>
              </a:solidFill>
              <a:latin typeface="Cambria Math" panose="02040503050406030204" pitchFamily="18" charset="0"/>
            </a:rPr>
            <a:t>Δ média</a:t>
          </a:r>
        </a:p>
        <a:p xmlns:a="http://schemas.openxmlformats.org/drawingml/2006/main">
          <a:pPr algn="ctr"/>
          <a:r>
            <a:rPr lang="pt-BR" sz="1100" b="0" dirty="0">
              <a:solidFill>
                <a:schemeClr val="accent2">
                  <a:lumMod val="75000"/>
                </a:schemeClr>
              </a:solidFill>
            </a:rPr>
            <a:t>+3,0% </a:t>
          </a:r>
          <a:r>
            <a:rPr lang="pt-BR" sz="1100" dirty="0">
              <a:solidFill>
                <a:schemeClr val="accent2">
                  <a:lumMod val="75000"/>
                </a:schemeClr>
              </a:solidFill>
            </a:rPr>
            <a:t>a.a.</a:t>
          </a:r>
        </a:p>
      </cdr:txBody>
    </cdr:sp>
  </cdr:relSizeAnchor>
  <cdr:relSizeAnchor xmlns:cdr="http://schemas.openxmlformats.org/drawingml/2006/chartDrawing">
    <cdr:from>
      <cdr:x>0.7627</cdr:x>
      <cdr:y>0.60487</cdr:y>
    </cdr:from>
    <cdr:to>
      <cdr:x>0.93947</cdr:x>
      <cdr:y>0.71563</cdr:y>
    </cdr:to>
    <cdr:sp macro="" textlink="">
      <cdr:nvSpPr>
        <cdr:cNvPr id="3" name="CaixaDeTexto 6">
          <a:extLst xmlns:a="http://schemas.openxmlformats.org/drawingml/2006/main">
            <a:ext uri="{FF2B5EF4-FFF2-40B4-BE49-F238E27FC236}">
              <a16:creationId xmlns:a16="http://schemas.microsoft.com/office/drawing/2014/main" id="{5590654B-2D5A-4B8D-BB47-21976E9E3349}"/>
            </a:ext>
          </a:extLst>
        </cdr:cNvPr>
        <cdr:cNvSpPr txBox="1"/>
      </cdr:nvSpPr>
      <cdr:spPr>
        <a:xfrm xmlns:a="http://schemas.openxmlformats.org/drawingml/2006/main">
          <a:off x="3707562" y="1897908"/>
          <a:ext cx="859299" cy="347534"/>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sp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pPr algn="ctr"/>
          <a:r>
            <a:rPr lang="pt-BR" sz="1100" b="0" dirty="0" err="1">
              <a:solidFill>
                <a:schemeClr val="accent2">
                  <a:lumMod val="75000"/>
                </a:schemeClr>
              </a:solidFill>
            </a:rPr>
            <a:t>Tx</a:t>
          </a:r>
          <a:r>
            <a:rPr lang="pt-BR" sz="1100" b="0" dirty="0">
              <a:solidFill>
                <a:schemeClr val="accent2">
                  <a:lumMod val="75000"/>
                </a:schemeClr>
              </a:solidFill>
            </a:rPr>
            <a:t>. de </a:t>
          </a:r>
          <a:r>
            <a:rPr lang="pt-BR" sz="1100" b="0" i="0">
              <a:solidFill>
                <a:schemeClr val="accent2">
                  <a:lumMod val="75000"/>
                </a:schemeClr>
              </a:solidFill>
              <a:latin typeface="Cambria Math" panose="02040503050406030204" pitchFamily="18" charset="0"/>
            </a:rPr>
            <a:t>Δ</a:t>
          </a:r>
          <a:r>
            <a:rPr lang="pt-BR" sz="1100" b="0" i="0" dirty="0">
              <a:solidFill>
                <a:schemeClr val="accent2">
                  <a:lumMod val="75000"/>
                </a:schemeClr>
              </a:solidFill>
              <a:latin typeface="Cambria Math" panose="02040503050406030204" pitchFamily="18" charset="0"/>
            </a:rPr>
            <a:t> média</a:t>
          </a:r>
        </a:p>
        <a:p xmlns:a="http://schemas.openxmlformats.org/drawingml/2006/main">
          <a:pPr algn="ctr"/>
          <a:r>
            <a:rPr lang="pt-BR" sz="1100" b="0" dirty="0">
              <a:solidFill>
                <a:schemeClr val="accent2">
                  <a:lumMod val="75000"/>
                </a:schemeClr>
              </a:solidFill>
            </a:rPr>
            <a:t>+4,3% </a:t>
          </a:r>
          <a:r>
            <a:rPr lang="pt-BR" sz="1100" dirty="0">
              <a:solidFill>
                <a:schemeClr val="accent2">
                  <a:lumMod val="75000"/>
                </a:schemeClr>
              </a:solidFill>
            </a:rPr>
            <a:t>a.a.</a:t>
          </a:r>
        </a:p>
      </cdr:txBody>
    </cdr:sp>
  </cdr:relSizeAnchor>
  <cdr:relSizeAnchor xmlns:cdr="http://schemas.openxmlformats.org/drawingml/2006/chartDrawing">
    <cdr:from>
      <cdr:x>0.6652</cdr:x>
      <cdr:y>0.25735</cdr:y>
    </cdr:from>
    <cdr:to>
      <cdr:x>0.6652</cdr:x>
      <cdr:y>0.92222</cdr:y>
    </cdr:to>
    <cdr:cxnSp macro="">
      <cdr:nvCxnSpPr>
        <cdr:cNvPr id="4" name="Conector reto 3">
          <a:extLst xmlns:a="http://schemas.openxmlformats.org/drawingml/2006/main">
            <a:ext uri="{FF2B5EF4-FFF2-40B4-BE49-F238E27FC236}">
              <a16:creationId xmlns:a16="http://schemas.microsoft.com/office/drawing/2014/main" id="{4CC5EC10-D928-4231-8CEC-2DE21076DCAE}"/>
            </a:ext>
          </a:extLst>
        </cdr:cNvPr>
        <cdr:cNvCxnSpPr/>
      </cdr:nvCxnSpPr>
      <cdr:spPr>
        <a:xfrm xmlns:a="http://schemas.openxmlformats.org/drawingml/2006/main" flipV="1">
          <a:off x="3233616" y="807495"/>
          <a:ext cx="0" cy="2086173"/>
        </a:xfrm>
        <a:prstGeom xmlns:a="http://schemas.openxmlformats.org/drawingml/2006/main" prst="line">
          <a:avLst/>
        </a:prstGeom>
        <a:ln xmlns:a="http://schemas.openxmlformats.org/drawingml/2006/main" w="12700">
          <a:solidFill>
            <a:srgbClr val="FF000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0.6779</cdr:x>
      <cdr:y>0.46165</cdr:y>
    </cdr:from>
    <cdr:to>
      <cdr:x>0.6779</cdr:x>
      <cdr:y>0.84059</cdr:y>
    </cdr:to>
    <cdr:cxnSp macro="">
      <cdr:nvCxnSpPr>
        <cdr:cNvPr id="2" name="Conector reto 1">
          <a:extLst xmlns:a="http://schemas.openxmlformats.org/drawingml/2006/main">
            <a:ext uri="{FF2B5EF4-FFF2-40B4-BE49-F238E27FC236}">
              <a16:creationId xmlns:a16="http://schemas.microsoft.com/office/drawing/2014/main" id="{8336AD1A-A7BC-4DEB-93DA-F3221B533CBA}"/>
            </a:ext>
          </a:extLst>
        </cdr:cNvPr>
        <cdr:cNvCxnSpPr/>
      </cdr:nvCxnSpPr>
      <cdr:spPr>
        <a:xfrm xmlns:a="http://schemas.openxmlformats.org/drawingml/2006/main" flipV="1">
          <a:off x="2526819" y="1188951"/>
          <a:ext cx="0" cy="975942"/>
        </a:xfrm>
        <a:prstGeom xmlns:a="http://schemas.openxmlformats.org/drawingml/2006/main" prst="line">
          <a:avLst/>
        </a:prstGeom>
        <a:ln xmlns:a="http://schemas.openxmlformats.org/drawingml/2006/main" w="12700">
          <a:solidFill>
            <a:srgbClr val="FF000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0.67379</cdr:x>
      <cdr:y>0.30461</cdr:y>
    </cdr:from>
    <cdr:to>
      <cdr:x>0.67379</cdr:x>
      <cdr:y>0.84086</cdr:y>
    </cdr:to>
    <cdr:cxnSp macro="">
      <cdr:nvCxnSpPr>
        <cdr:cNvPr id="2" name="Conector reto 1">
          <a:extLst xmlns:a="http://schemas.openxmlformats.org/drawingml/2006/main">
            <a:ext uri="{FF2B5EF4-FFF2-40B4-BE49-F238E27FC236}">
              <a16:creationId xmlns:a16="http://schemas.microsoft.com/office/drawing/2014/main" id="{4CC5EC10-D928-4231-8CEC-2DE21076DCAE}"/>
            </a:ext>
          </a:extLst>
        </cdr:cNvPr>
        <cdr:cNvCxnSpPr/>
      </cdr:nvCxnSpPr>
      <cdr:spPr>
        <a:xfrm xmlns:a="http://schemas.openxmlformats.org/drawingml/2006/main" flipV="1">
          <a:off x="2510542" y="784501"/>
          <a:ext cx="0" cy="1381087"/>
        </a:xfrm>
        <a:prstGeom xmlns:a="http://schemas.openxmlformats.org/drawingml/2006/main" prst="line">
          <a:avLst/>
        </a:prstGeom>
        <a:ln xmlns:a="http://schemas.openxmlformats.org/drawingml/2006/main" w="12700">
          <a:solidFill>
            <a:srgbClr val="FF000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0.66716</cdr:x>
      <cdr:y>0.69794</cdr:y>
    </cdr:from>
    <cdr:to>
      <cdr:x>0.66736</cdr:x>
      <cdr:y>0.83594</cdr:y>
    </cdr:to>
    <cdr:cxnSp macro="">
      <cdr:nvCxnSpPr>
        <cdr:cNvPr id="2" name="Conector reto 1">
          <a:extLst xmlns:a="http://schemas.openxmlformats.org/drawingml/2006/main">
            <a:ext uri="{FF2B5EF4-FFF2-40B4-BE49-F238E27FC236}">
              <a16:creationId xmlns:a16="http://schemas.microsoft.com/office/drawing/2014/main" id="{499BC5E1-5B81-4F51-9D4A-ED86474E222B}"/>
            </a:ext>
          </a:extLst>
        </cdr:cNvPr>
        <cdr:cNvCxnSpPr/>
      </cdr:nvCxnSpPr>
      <cdr:spPr>
        <a:xfrm xmlns:a="http://schemas.openxmlformats.org/drawingml/2006/main" flipV="1">
          <a:off x="2485838" y="1796489"/>
          <a:ext cx="745" cy="355212"/>
        </a:xfrm>
        <a:prstGeom xmlns:a="http://schemas.openxmlformats.org/drawingml/2006/main" prst="line">
          <a:avLst/>
        </a:prstGeom>
        <a:ln xmlns:a="http://schemas.openxmlformats.org/drawingml/2006/main" w="12700">
          <a:solidFill>
            <a:srgbClr val="FF000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0.66756</cdr:x>
      <cdr:y>0.65876</cdr:y>
    </cdr:from>
    <cdr:to>
      <cdr:x>0.66835</cdr:x>
      <cdr:y>0.8397</cdr:y>
    </cdr:to>
    <cdr:cxnSp macro="">
      <cdr:nvCxnSpPr>
        <cdr:cNvPr id="2" name="Conector reto 1">
          <a:extLst xmlns:a="http://schemas.openxmlformats.org/drawingml/2006/main">
            <a:ext uri="{FF2B5EF4-FFF2-40B4-BE49-F238E27FC236}">
              <a16:creationId xmlns:a16="http://schemas.microsoft.com/office/drawing/2014/main" id="{499BC5E1-5B81-4F51-9D4A-ED86474E222B}"/>
            </a:ext>
          </a:extLst>
        </cdr:cNvPr>
        <cdr:cNvCxnSpPr/>
      </cdr:nvCxnSpPr>
      <cdr:spPr>
        <a:xfrm xmlns:a="http://schemas.openxmlformats.org/drawingml/2006/main" flipV="1">
          <a:off x="2487329" y="1695645"/>
          <a:ext cx="2943" cy="465740"/>
        </a:xfrm>
        <a:prstGeom xmlns:a="http://schemas.openxmlformats.org/drawingml/2006/main" prst="line">
          <a:avLst/>
        </a:prstGeom>
        <a:ln xmlns:a="http://schemas.openxmlformats.org/drawingml/2006/main" w="12700">
          <a:solidFill>
            <a:srgbClr val="FF000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B418760F-20A5-45A7-8FBB-F7C6BEA193E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34F644FC-2C67-4D44-A5B0-E26825DAE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DC9BF0-87C4-4C09-90A0-54F803F3D487}" type="datetimeFigureOut">
              <a:rPr lang="pt-BR" smtClean="0"/>
              <a:t>28/08/2024</a:t>
            </a:fld>
            <a:endParaRPr lang="pt-BR"/>
          </a:p>
        </p:txBody>
      </p:sp>
      <p:sp>
        <p:nvSpPr>
          <p:cNvPr id="4" name="Espaço Reservado para Rodapé 3">
            <a:extLst>
              <a:ext uri="{FF2B5EF4-FFF2-40B4-BE49-F238E27FC236}">
                <a16:creationId xmlns:a16="http://schemas.microsoft.com/office/drawing/2014/main" id="{67598218-2F43-475E-89B0-ECC71281B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9BB76E03-9333-490D-9830-7EDB54606C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57AE60-C6B2-41F6-9B78-C9BB060E0C8D}" type="slidenum">
              <a:rPr lang="pt-BR" smtClean="0"/>
              <a:t>‹nº›</a:t>
            </a:fld>
            <a:endParaRPr lang="pt-BR"/>
          </a:p>
        </p:txBody>
      </p:sp>
    </p:spTree>
    <p:extLst>
      <p:ext uri="{BB962C8B-B14F-4D97-AF65-F5344CB8AC3E}">
        <p14:creationId xmlns:p14="http://schemas.microsoft.com/office/powerpoint/2010/main" val="3604712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374ACA-3954-42E3-B51E-F6598EAA97F2}" type="datetimeFigureOut">
              <a:rPr lang="pt-BR" smtClean="0"/>
              <a:t>28/08/2024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3135C-CF49-4777-8373-BD8944E8D3DC}" type="slidenum">
              <a:rPr lang="pt-BR" smtClean="0"/>
              <a:t>‹nº›</a:t>
            </a:fld>
            <a:endParaRPr lang="pt-BR"/>
          </a:p>
        </p:txBody>
      </p:sp>
    </p:spTree>
    <p:extLst>
      <p:ext uri="{BB962C8B-B14F-4D97-AF65-F5344CB8AC3E}">
        <p14:creationId xmlns:p14="http://schemas.microsoft.com/office/powerpoint/2010/main" val="3170728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Arrecadação do ICMS por segmento econômico (2024 vs 2023)</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de ICMS por mês do ano</a:t>
            </a:r>
            <a:endParaRPr dirty="0"/>
          </a:p>
          <a:p>
            <a:r>
              <a:rPr b="0" dirty="0"/>
              <a:t>No alt text provided</a:t>
            </a:r>
            <a:endParaRPr dirty="0"/>
          </a:p>
          <a:p>
            <a:endParaRPr dirty="0"/>
          </a:p>
          <a:p>
            <a:r>
              <a:rPr b="1" dirty="0"/>
              <a:t>Comparativo da Arrecadação de ICMS por mês</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2504698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Comparativo da Arrecadação do ITCD por mês</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4217990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Recuperação de Créditos por Receita e Fase do Crédito (em R$) - Exceto Anistia - Comparativo: julho 2023 vs julho 2024</a:t>
            </a:r>
            <a:endParaRPr dirty="0"/>
          </a:p>
          <a:p>
            <a:r>
              <a:rPr b="0" dirty="0"/>
              <a:t>No alt text provided</a:t>
            </a:r>
            <a:endParaRPr dirty="0"/>
          </a:p>
          <a:p>
            <a:endParaRPr dirty="0"/>
          </a:p>
        </p:txBody>
      </p:sp>
    </p:spTree>
    <p:extLst>
      <p:ext uri="{BB962C8B-B14F-4D97-AF65-F5344CB8AC3E}">
        <p14:creationId xmlns:p14="http://schemas.microsoft.com/office/powerpoint/2010/main" val="230912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Negocie Já - Por Tipo de Receita (em R$)</a:t>
            </a:r>
            <a:endParaRPr dirty="0"/>
          </a:p>
          <a:p>
            <a:r>
              <a:rPr b="0" dirty="0"/>
              <a:t>No alt text provided</a:t>
            </a:r>
            <a:endParaRPr dirty="0"/>
          </a:p>
          <a:p>
            <a:endParaRPr dirty="0"/>
          </a:p>
          <a:p>
            <a:r>
              <a:rPr b="1" dirty="0"/>
              <a:t>Arrecadação Negocie Já (ICMS e Multa ICMS) - Por Setor (em 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747587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do PROTEGE por mês do ano</a:t>
            </a:r>
            <a:endParaRPr dirty="0"/>
          </a:p>
          <a:p>
            <a:r>
              <a:rPr b="0" dirty="0"/>
              <a:t>No alt text provided</a:t>
            </a:r>
            <a:endParaRPr dirty="0"/>
          </a:p>
          <a:p>
            <a:endParaRPr dirty="0"/>
          </a:p>
          <a:p>
            <a:r>
              <a:rPr b="1" dirty="0"/>
              <a:t>Comparativo da Arrecadação do PROTEGE por mês</a:t>
            </a:r>
            <a:endParaRPr dirty="0"/>
          </a:p>
          <a:p>
            <a:r>
              <a:rPr b="0" dirty="0"/>
              <a:t>No alt text provided</a:t>
            </a:r>
            <a:endParaRPr dirty="0"/>
          </a:p>
          <a:p>
            <a:endParaRPr dirty="0"/>
          </a:p>
        </p:txBody>
      </p:sp>
    </p:spTree>
    <p:extLst>
      <p:ext uri="{BB962C8B-B14F-4D97-AF65-F5344CB8AC3E}">
        <p14:creationId xmlns:p14="http://schemas.microsoft.com/office/powerpoint/2010/main" val="2083614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Arrecadação para o Fundeinfra</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1907043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do Setor (em R$) - Comparativo 2023 e 2024</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3217088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do Setor (em R$) - Comparativo 2023 e 2024</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3609208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do Setor (em R$) - Comparativo 2023 e 2024</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110788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do Setor (em R$) - Comparativo 2023 e 2024</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2776193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do Setor (em R$) - Comparativo 2023 e 2024</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983342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do Setor (em R$) - Comparativo 2023 e 2024</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extLst>
      <p:ext uri="{BB962C8B-B14F-4D97-AF65-F5344CB8AC3E}">
        <p14:creationId xmlns:p14="http://schemas.microsoft.com/office/powerpoint/2010/main" val="1014718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ICMS Importação via Correios/Couriers (em R$)</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Arrecadação ICMS Importação (em R$) - Comparativo 2023 e 2024</a:t>
            </a:r>
            <a:endParaRPr dirty="0"/>
          </a:p>
          <a:p>
            <a:r>
              <a:rPr b="0" dirty="0"/>
              <a:t>No alt text provided</a:t>
            </a:r>
            <a:endParaRPr dirty="0"/>
          </a:p>
          <a:p>
            <a:endParaRPr dirty="0"/>
          </a:p>
        </p:txBody>
      </p:sp>
    </p:spTree>
    <p:extLst>
      <p:ext uri="{BB962C8B-B14F-4D97-AF65-F5344CB8AC3E}">
        <p14:creationId xmlns:p14="http://schemas.microsoft.com/office/powerpoint/2010/main" val="426483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Comparativo da Arrecadação do IPVA por mês</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336192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apa_título">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1B2E6583-5007-AB0E-57ED-7ACFC3B011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7143"/>
          </a:xfrm>
          <a:prstGeom prst="rect">
            <a:avLst/>
          </a:prstGeom>
        </p:spPr>
      </p:pic>
      <p:sp>
        <p:nvSpPr>
          <p:cNvPr id="2" name="Título 1"/>
          <p:cNvSpPr>
            <a:spLocks noGrp="1"/>
          </p:cNvSpPr>
          <p:nvPr>
            <p:ph type="ctrTitle" hasCustomPrompt="1"/>
          </p:nvPr>
        </p:nvSpPr>
        <p:spPr>
          <a:xfrm>
            <a:off x="6624918" y="1900517"/>
            <a:ext cx="4536141" cy="1609445"/>
          </a:xfrm>
          <a:prstGeom prst="rect">
            <a:avLst/>
          </a:prstGeom>
        </p:spPr>
        <p:txBody>
          <a:bodyPr anchor="ctr">
            <a:noAutofit/>
          </a:bodyPr>
          <a:lstStyle>
            <a:lvl1pPr algn="l">
              <a:lnSpc>
                <a:spcPts val="4800"/>
              </a:lnSpc>
              <a:defRPr lang="pt-BR" sz="4800" b="1" i="0" u="none" strike="noStrike" cap="none"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sym typeface="Arial" panose="020B0604020202020204" pitchFamily="34" charset="0"/>
              </a:defRPr>
            </a:lvl1pPr>
          </a:lstStyle>
          <a:p>
            <a:r>
              <a:rPr lang="pt-BR" dirty="0"/>
              <a:t>Clique para editar o título mestre</a:t>
            </a:r>
          </a:p>
        </p:txBody>
      </p:sp>
      <p:sp>
        <p:nvSpPr>
          <p:cNvPr id="3" name="Subtítulo 2"/>
          <p:cNvSpPr>
            <a:spLocks noGrp="1"/>
          </p:cNvSpPr>
          <p:nvPr>
            <p:ph type="subTitle" idx="1"/>
          </p:nvPr>
        </p:nvSpPr>
        <p:spPr>
          <a:xfrm>
            <a:off x="6832122" y="3588589"/>
            <a:ext cx="4254978" cy="461665"/>
          </a:xfrm>
        </p:spPr>
        <p:txBody>
          <a:bodyPr>
            <a:noAutofit/>
          </a:bodyPr>
          <a:lstStyle>
            <a:lvl1pPr marL="0" marR="0" indent="0" algn="l" rtl="0">
              <a:lnSpc>
                <a:spcPct val="100000"/>
              </a:lnSpc>
              <a:spcBef>
                <a:spcPts val="0"/>
              </a:spcBef>
              <a:spcAft>
                <a:spcPts val="0"/>
              </a:spcAft>
              <a:buClr>
                <a:srgbClr val="000000"/>
              </a:buClr>
              <a:buFont typeface="Arial" panose="020B0604020202020204" pitchFamily="34" charset="0"/>
              <a:buNone/>
              <a:defRPr lang="pt-BR" sz="2000" b="0" i="0" u="none" strike="noStrike" cap="none" dirty="0">
                <a:solidFill>
                  <a:schemeClr val="bg1"/>
                </a:solidFill>
                <a:latin typeface="Microsoft JhengHei" panose="020B0604030504040204" pitchFamily="34" charset="-120"/>
                <a:ea typeface="Microsoft JhengHei" panose="020B0604030504040204" pitchFamily="34" charset="-120"/>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pic>
        <p:nvPicPr>
          <p:cNvPr id="8" name="Google Shape;108;p2">
            <a:extLst>
              <a:ext uri="{FF2B5EF4-FFF2-40B4-BE49-F238E27FC236}">
                <a16:creationId xmlns:a16="http://schemas.microsoft.com/office/drawing/2014/main" id="{8C659ED9-5019-8891-8BA8-89CAA0ECB096}"/>
              </a:ext>
            </a:extLst>
          </p:cNvPr>
          <p:cNvPicPr preferRelativeResize="0"/>
          <p:nvPr userDrawn="1"/>
        </p:nvPicPr>
        <p:blipFill rotWithShape="1">
          <a:blip r:embed="rId3">
            <a:alphaModFix/>
          </a:blip>
          <a:srcRect l="32230" r="118"/>
          <a:stretch/>
        </p:blipFill>
        <p:spPr>
          <a:xfrm>
            <a:off x="10456850" y="262313"/>
            <a:ext cx="1533873" cy="461665"/>
          </a:xfrm>
          <a:prstGeom prst="rect">
            <a:avLst/>
          </a:prstGeom>
          <a:noFill/>
          <a:ln>
            <a:noFill/>
          </a:ln>
        </p:spPr>
      </p:pic>
      <p:cxnSp>
        <p:nvCxnSpPr>
          <p:cNvPr id="13" name="Conector reto 12">
            <a:extLst>
              <a:ext uri="{FF2B5EF4-FFF2-40B4-BE49-F238E27FC236}">
                <a16:creationId xmlns:a16="http://schemas.microsoft.com/office/drawing/2014/main" id="{F60AC68A-0BA7-1254-0CE1-1AE52420A3DE}"/>
              </a:ext>
            </a:extLst>
          </p:cNvPr>
          <p:cNvCxnSpPr>
            <a:cxnSpLocks/>
          </p:cNvCxnSpPr>
          <p:nvPr userDrawn="1"/>
        </p:nvCxnSpPr>
        <p:spPr>
          <a:xfrm flipH="1">
            <a:off x="6832122" y="3571337"/>
            <a:ext cx="5355775"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EBACD8D5-5C9F-ABF3-DF10-4775EE638966}"/>
              </a:ext>
            </a:extLst>
          </p:cNvPr>
          <p:cNvCxnSpPr>
            <a:cxnSpLocks/>
          </p:cNvCxnSpPr>
          <p:nvPr userDrawn="1"/>
        </p:nvCxnSpPr>
        <p:spPr>
          <a:xfrm>
            <a:off x="6555231" y="1900517"/>
            <a:ext cx="0" cy="160944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Agrupar 4">
            <a:extLst>
              <a:ext uri="{FF2B5EF4-FFF2-40B4-BE49-F238E27FC236}">
                <a16:creationId xmlns:a16="http://schemas.microsoft.com/office/drawing/2014/main" id="{35F743B7-4ABA-84BC-9CDE-7D278CFDACE7}"/>
              </a:ext>
            </a:extLst>
          </p:cNvPr>
          <p:cNvGrpSpPr/>
          <p:nvPr userDrawn="1"/>
        </p:nvGrpSpPr>
        <p:grpSpPr>
          <a:xfrm rot="16200000">
            <a:off x="10738339" y="5403536"/>
            <a:ext cx="45719" cy="2861603"/>
            <a:chOff x="68577" y="-3604"/>
            <a:chExt cx="45720" cy="817990"/>
          </a:xfrm>
        </p:grpSpPr>
        <p:sp>
          <p:nvSpPr>
            <p:cNvPr id="6" name="Retângulo 5">
              <a:extLst>
                <a:ext uri="{FF2B5EF4-FFF2-40B4-BE49-F238E27FC236}">
                  <a16:creationId xmlns:a16="http://schemas.microsoft.com/office/drawing/2014/main" id="{38980EA9-8F8C-5D62-5802-6F2BE667B933}"/>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7" name="Retângulo 6">
              <a:extLst>
                <a:ext uri="{FF2B5EF4-FFF2-40B4-BE49-F238E27FC236}">
                  <a16:creationId xmlns:a16="http://schemas.microsoft.com/office/drawing/2014/main" id="{3C9D02B1-16A3-6853-9EA8-2C35CC80A6C7}"/>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9" name="Retângulo 8">
              <a:extLst>
                <a:ext uri="{FF2B5EF4-FFF2-40B4-BE49-F238E27FC236}">
                  <a16:creationId xmlns:a16="http://schemas.microsoft.com/office/drawing/2014/main" id="{8760A27A-B74B-2D9E-0D4F-9EEA0A4E8784}"/>
                </a:ext>
              </a:extLst>
            </p:cNvPr>
            <p:cNvSpPr/>
            <p:nvPr userDrawn="1"/>
          </p:nvSpPr>
          <p:spPr>
            <a:xfrm>
              <a:off x="68577" y="540786"/>
              <a:ext cx="45720"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grpSp>
      <p:sp>
        <p:nvSpPr>
          <p:cNvPr id="4" name="CaixaDeTexto 3">
            <a:extLst>
              <a:ext uri="{FF2B5EF4-FFF2-40B4-BE49-F238E27FC236}">
                <a16:creationId xmlns:a16="http://schemas.microsoft.com/office/drawing/2014/main" id="{3AD1395E-2E74-447D-843B-1FC88DAA3187}"/>
              </a:ext>
            </a:extLst>
          </p:cNvPr>
          <p:cNvSpPr txBox="1"/>
          <p:nvPr userDrawn="1"/>
        </p:nvSpPr>
        <p:spPr>
          <a:xfrm>
            <a:off x="6550959" y="4313208"/>
            <a:ext cx="4610092" cy="830997"/>
          </a:xfrm>
          <a:prstGeom prst="rect">
            <a:avLst/>
          </a:prstGeom>
          <a:noFill/>
        </p:spPr>
        <p:txBody>
          <a:bodyPr wrap="square" rtlCol="0">
            <a:spAutoFit/>
          </a:bodyPr>
          <a:lstStyle/>
          <a:p>
            <a:pPr algn="just"/>
            <a:r>
              <a:rPr lang="pt-BR" sz="1200" b="1" dirty="0">
                <a:solidFill>
                  <a:schemeClr val="bg1"/>
                </a:solidFill>
              </a:rPr>
              <a:t>Este boletim apresenta um resumo das principais receitas do Estado de Goiás, incluindo a Receita Corrente Líquida, Receita Total, Arrecadação Bruta e a Execução Orçamentária. Atualizado no mês desta edição.</a:t>
            </a:r>
          </a:p>
        </p:txBody>
      </p:sp>
    </p:spTree>
    <p:extLst>
      <p:ext uri="{BB962C8B-B14F-4D97-AF65-F5344CB8AC3E}">
        <p14:creationId xmlns:p14="http://schemas.microsoft.com/office/powerpoint/2010/main" val="3375126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5" name="Espaço Reservado para Data 3"/>
          <p:cNvSpPr>
            <a:spLocks noGrp="1"/>
          </p:cNvSpPr>
          <p:nvPr>
            <p:ph type="dt" sz="half" idx="10"/>
          </p:nvPr>
        </p:nvSpPr>
        <p:spPr>
          <a:xfrm>
            <a:off x="838200" y="6472341"/>
            <a:ext cx="2743200" cy="365125"/>
          </a:xfrm>
        </p:spPr>
        <p:txBody>
          <a:bodyPr/>
          <a:lstStyle>
            <a:lvl1pPr>
              <a:defRPr sz="1000"/>
            </a:lvl1pPr>
          </a:lstStyle>
          <a:p>
            <a:fld id="{A28D4654-34BB-43FC-8F77-7271489CE0F7}" type="datetime1">
              <a:rPr lang="pt-BR" smtClean="0"/>
              <a:t>28/08/2024</a:t>
            </a:fld>
            <a:endParaRPr lang="pt-BR"/>
          </a:p>
        </p:txBody>
      </p:sp>
      <p:sp>
        <p:nvSpPr>
          <p:cNvPr id="6" name="Espaço Reservado para Rodapé 4"/>
          <p:cNvSpPr>
            <a:spLocks noGrp="1"/>
          </p:cNvSpPr>
          <p:nvPr>
            <p:ph type="ftr" sz="quarter" idx="11"/>
          </p:nvPr>
        </p:nvSpPr>
        <p:spPr>
          <a:xfrm>
            <a:off x="4038600" y="6472341"/>
            <a:ext cx="4114800" cy="365125"/>
          </a:xfrm>
        </p:spPr>
        <p:txBody>
          <a:bodyPr/>
          <a:lstStyle>
            <a:lvl1pPr>
              <a:defRPr sz="1000"/>
            </a:lvl1pPr>
          </a:lstStyle>
          <a:p>
            <a:r>
              <a:rPr lang="pt-BR"/>
              <a:t>Boletim Econômico | Secretaria de Estado da Economia</a:t>
            </a:r>
            <a:endParaRPr lang="pt-BR" dirty="0"/>
          </a:p>
        </p:txBody>
      </p:sp>
      <p:sp>
        <p:nvSpPr>
          <p:cNvPr id="7" name="Espaço Reservado para Número de Slide 5"/>
          <p:cNvSpPr>
            <a:spLocks noGrp="1"/>
          </p:cNvSpPr>
          <p:nvPr>
            <p:ph type="sldNum" sz="quarter" idx="12"/>
          </p:nvPr>
        </p:nvSpPr>
        <p:spPr>
          <a:xfrm>
            <a:off x="8610600" y="6472341"/>
            <a:ext cx="2743200" cy="365125"/>
          </a:xfrm>
        </p:spPr>
        <p:txBody>
          <a:bodyPr/>
          <a:lstStyle>
            <a:lvl1pPr>
              <a:defRPr sz="1000"/>
            </a:lvl1pPr>
          </a:lstStyle>
          <a:p>
            <a:fld id="{FAACE0D2-E678-453C-8082-E08B461DE721}" type="slidenum">
              <a:rPr lang="pt-BR" smtClean="0"/>
              <a:pPr/>
              <a:t>‹nº›</a:t>
            </a:fld>
            <a:endParaRPr lang="pt-BR"/>
          </a:p>
        </p:txBody>
      </p:sp>
      <p:sp>
        <p:nvSpPr>
          <p:cNvPr id="2" name="Espaço Reservado para Título 1">
            <a:extLst>
              <a:ext uri="{FF2B5EF4-FFF2-40B4-BE49-F238E27FC236}">
                <a16:creationId xmlns:a16="http://schemas.microsoft.com/office/drawing/2014/main" id="{80F98D9B-7344-6815-31D1-E64066C83601}"/>
              </a:ext>
            </a:extLst>
          </p:cNvPr>
          <p:cNvSpPr>
            <a:spLocks noGrp="1"/>
          </p:cNvSpPr>
          <p:nvPr>
            <p:ph type="title"/>
          </p:nvPr>
        </p:nvSpPr>
        <p:spPr>
          <a:xfrm>
            <a:off x="45719" y="1"/>
            <a:ext cx="10835083" cy="438149"/>
          </a:xfrm>
          <a:prstGeom prst="rect">
            <a:avLst/>
          </a:prstGeom>
        </p:spPr>
        <p:txBody>
          <a:bodyPr vert="horz" lIns="91440" tIns="45720" rIns="91440" bIns="45720" rtlCol="0" anchor="ctr">
            <a:noAutofit/>
          </a:bodyPr>
          <a:lstStyle>
            <a:lvl1pPr>
              <a:defRPr>
                <a:solidFill>
                  <a:srgbClr val="002E6B"/>
                </a:solidFill>
              </a:defRPr>
            </a:lvl1pPr>
          </a:lstStyle>
          <a:p>
            <a:r>
              <a:rPr lang="pt-BR" dirty="0"/>
              <a:t>Clique para editar o título mestre</a:t>
            </a:r>
          </a:p>
        </p:txBody>
      </p:sp>
      <p:sp>
        <p:nvSpPr>
          <p:cNvPr id="4" name="Subtítulo 2">
            <a:extLst>
              <a:ext uri="{FF2B5EF4-FFF2-40B4-BE49-F238E27FC236}">
                <a16:creationId xmlns:a16="http://schemas.microsoft.com/office/drawing/2014/main" id="{A8411F5F-D726-7AA3-2DDC-C33F7B625119}"/>
              </a:ext>
            </a:extLst>
          </p:cNvPr>
          <p:cNvSpPr>
            <a:spLocks noGrp="1"/>
          </p:cNvSpPr>
          <p:nvPr>
            <p:ph type="subTitle" idx="13"/>
          </p:nvPr>
        </p:nvSpPr>
        <p:spPr>
          <a:xfrm>
            <a:off x="45719" y="375247"/>
            <a:ext cx="8848115" cy="392113"/>
          </a:xfrm>
        </p:spPr>
        <p:txBody>
          <a:bodyPr>
            <a:noAutofit/>
          </a:bodyPr>
          <a:lstStyle>
            <a:lvl1pPr marL="0" marR="0" indent="0" algn="l" rtl="0">
              <a:lnSpc>
                <a:spcPct val="100000"/>
              </a:lnSpc>
              <a:spcBef>
                <a:spcPts val="0"/>
              </a:spcBef>
              <a:spcAft>
                <a:spcPts val="0"/>
              </a:spcAft>
              <a:buClr>
                <a:srgbClr val="000000"/>
              </a:buClr>
              <a:buFont typeface="Arial" panose="020B0604020202020204" pitchFamily="34" charset="0"/>
              <a:buNone/>
              <a:defRPr lang="pt-BR" sz="2200" b="0" i="0" u="none" strike="noStrike" cap="none" dirty="0">
                <a:solidFill>
                  <a:srgbClr val="00579E"/>
                </a:solidFill>
                <a:latin typeface="Microsoft JhengHei" panose="020B0604030504040204" pitchFamily="34" charset="-120"/>
                <a:ea typeface="Microsoft JhengHei" panose="020B0604030504040204" pitchFamily="34" charset="-120"/>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grpSp>
        <p:nvGrpSpPr>
          <p:cNvPr id="12" name="Agrupar 11">
            <a:extLst>
              <a:ext uri="{FF2B5EF4-FFF2-40B4-BE49-F238E27FC236}">
                <a16:creationId xmlns:a16="http://schemas.microsoft.com/office/drawing/2014/main" id="{B8CBA24F-363E-300E-E869-B1C0B8E4F801}"/>
              </a:ext>
            </a:extLst>
          </p:cNvPr>
          <p:cNvGrpSpPr/>
          <p:nvPr userDrawn="1"/>
        </p:nvGrpSpPr>
        <p:grpSpPr>
          <a:xfrm>
            <a:off x="-2" y="-3604"/>
            <a:ext cx="18000" cy="817990"/>
            <a:chOff x="68577" y="-3604"/>
            <a:chExt cx="45720" cy="817990"/>
          </a:xfrm>
        </p:grpSpPr>
        <p:sp>
          <p:nvSpPr>
            <p:cNvPr id="13" name="Retângulo 12">
              <a:extLst>
                <a:ext uri="{FF2B5EF4-FFF2-40B4-BE49-F238E27FC236}">
                  <a16:creationId xmlns:a16="http://schemas.microsoft.com/office/drawing/2014/main" id="{E09E175D-2670-14EA-45D7-49C4124110A4}"/>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4" name="Retângulo 13">
              <a:extLst>
                <a:ext uri="{FF2B5EF4-FFF2-40B4-BE49-F238E27FC236}">
                  <a16:creationId xmlns:a16="http://schemas.microsoft.com/office/drawing/2014/main" id="{90CA1D91-3D7F-F270-A6B8-EBE3C9677AC4}"/>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5" name="Retângulo 14">
              <a:extLst>
                <a:ext uri="{FF2B5EF4-FFF2-40B4-BE49-F238E27FC236}">
                  <a16:creationId xmlns:a16="http://schemas.microsoft.com/office/drawing/2014/main" id="{B81C0041-4D11-8BC5-7060-498685A54D96}"/>
                </a:ext>
              </a:extLst>
            </p:cNvPr>
            <p:cNvSpPr/>
            <p:nvPr userDrawn="1"/>
          </p:nvSpPr>
          <p:spPr>
            <a:xfrm>
              <a:off x="68577" y="540786"/>
              <a:ext cx="45720"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grpSp>
    </p:spTree>
    <p:extLst>
      <p:ext uri="{BB962C8B-B14F-4D97-AF65-F5344CB8AC3E}">
        <p14:creationId xmlns:p14="http://schemas.microsoft.com/office/powerpoint/2010/main" val="620509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001282" y="457200"/>
            <a:ext cx="3770743" cy="1600200"/>
          </a:xfrm>
          <a:prstGeom prst="rect">
            <a:avLst/>
          </a:prstGeo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lang="pt-BR" sz="2000" b="0" i="0" u="none" strike="noStrike" cap="none" dirty="0" smtClean="0">
                <a:solidFill>
                  <a:srgbClr val="000000"/>
                </a:solidFill>
                <a:latin typeface="Arial"/>
                <a:ea typeface="Arial"/>
                <a:cs typeface="Arial"/>
                <a:sym typeface="Arial"/>
              </a:defRPr>
            </a:lvl1pPr>
            <a:lvl2pPr>
              <a:defRPr lang="pt-BR" sz="2000" b="0" i="0" u="none" strike="noStrike" cap="none" dirty="0" smtClean="0">
                <a:solidFill>
                  <a:srgbClr val="000000"/>
                </a:solidFill>
                <a:latin typeface="Arial"/>
                <a:ea typeface="Arial"/>
                <a:cs typeface="Arial"/>
                <a:sym typeface="Arial"/>
              </a:defRPr>
            </a:lvl2pPr>
            <a:lvl3pPr>
              <a:defRPr lang="pt-BR" sz="2000" b="0" i="0" u="none" strike="noStrike" cap="none" dirty="0" smtClean="0">
                <a:solidFill>
                  <a:srgbClr val="000000"/>
                </a:solidFill>
                <a:latin typeface="Arial"/>
                <a:ea typeface="Arial"/>
                <a:cs typeface="Arial"/>
                <a:sym typeface="Arial"/>
              </a:defRPr>
            </a:lvl3pPr>
            <a:lvl4pPr>
              <a:defRPr lang="pt-BR" sz="2000" b="0" i="0" u="none" strike="noStrike" cap="none" dirty="0" smtClean="0">
                <a:solidFill>
                  <a:srgbClr val="000000"/>
                </a:solidFill>
                <a:latin typeface="Arial"/>
                <a:ea typeface="Arial"/>
                <a:cs typeface="Arial"/>
                <a:sym typeface="Arial"/>
              </a:defRPr>
            </a:lvl4pPr>
            <a:lvl5pPr>
              <a:defRPr lang="pt-BR" sz="2000" b="0" i="0" u="none" strike="noStrike" cap="none" dirty="0" smtClean="0">
                <a:solidFill>
                  <a:srgbClr val="000000"/>
                </a:solidFill>
                <a:latin typeface="Arial"/>
                <a:ea typeface="Arial"/>
                <a:cs typeface="Arial"/>
                <a:sym typeface="Arial"/>
              </a:defRPr>
            </a:lvl5pPr>
            <a:lvl6pPr>
              <a:defRPr sz="2000"/>
            </a:lvl6pPr>
            <a:lvl7pPr>
              <a:defRPr sz="2000"/>
            </a:lvl7pPr>
            <a:lvl8pPr>
              <a:defRPr sz="2000"/>
            </a:lvl8pPr>
            <a:lvl9pPr>
              <a:defRPr sz="2000"/>
            </a:lvl9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8" name="Espaço Reservado para Data 3"/>
          <p:cNvSpPr>
            <a:spLocks noGrp="1"/>
          </p:cNvSpPr>
          <p:nvPr>
            <p:ph type="dt" sz="half" idx="10"/>
          </p:nvPr>
        </p:nvSpPr>
        <p:spPr>
          <a:xfrm>
            <a:off x="838200" y="6472341"/>
            <a:ext cx="2743200" cy="365125"/>
          </a:xfrm>
        </p:spPr>
        <p:txBody>
          <a:bodyPr/>
          <a:lstStyle>
            <a:lvl1pPr>
              <a:defRPr sz="1000"/>
            </a:lvl1pPr>
          </a:lstStyle>
          <a:p>
            <a:fld id="{19BB168A-4011-419D-847C-9B52BF257044}" type="datetime1">
              <a:rPr lang="pt-BR" smtClean="0"/>
              <a:t>28/08/2024</a:t>
            </a:fld>
            <a:endParaRPr lang="pt-BR"/>
          </a:p>
        </p:txBody>
      </p:sp>
      <p:sp>
        <p:nvSpPr>
          <p:cNvPr id="9" name="Espaço Reservado para Rodapé 4"/>
          <p:cNvSpPr>
            <a:spLocks noGrp="1"/>
          </p:cNvSpPr>
          <p:nvPr>
            <p:ph type="ftr" sz="quarter" idx="11"/>
          </p:nvPr>
        </p:nvSpPr>
        <p:spPr>
          <a:xfrm>
            <a:off x="4038600" y="6472341"/>
            <a:ext cx="4114800" cy="365125"/>
          </a:xfrm>
        </p:spPr>
        <p:txBody>
          <a:bodyPr/>
          <a:lstStyle>
            <a:lvl1pPr>
              <a:defRPr sz="1000"/>
            </a:lvl1pPr>
          </a:lstStyle>
          <a:p>
            <a:r>
              <a:rPr lang="pt-BR"/>
              <a:t>Boletim Econômico | Secretaria de Estado da Economia</a:t>
            </a:r>
            <a:endParaRPr lang="pt-BR" dirty="0"/>
          </a:p>
        </p:txBody>
      </p:sp>
      <p:sp>
        <p:nvSpPr>
          <p:cNvPr id="10" name="Espaço Reservado para Número de Slide 5"/>
          <p:cNvSpPr>
            <a:spLocks noGrp="1"/>
          </p:cNvSpPr>
          <p:nvPr>
            <p:ph type="sldNum" sz="quarter" idx="12"/>
          </p:nvPr>
        </p:nvSpPr>
        <p:spPr>
          <a:xfrm>
            <a:off x="8610600" y="6472341"/>
            <a:ext cx="2743200" cy="365125"/>
          </a:xfrm>
        </p:spPr>
        <p:txBody>
          <a:bodyPr/>
          <a:lstStyle>
            <a:lvl1pPr>
              <a:defRPr sz="1000"/>
            </a:lvl1pPr>
          </a:lstStyle>
          <a:p>
            <a:fld id="{FAACE0D2-E678-453C-8082-E08B461DE721}" type="slidenum">
              <a:rPr lang="pt-BR" smtClean="0"/>
              <a:pPr/>
              <a:t>‹nº›</a:t>
            </a:fld>
            <a:endParaRPr lang="pt-BR"/>
          </a:p>
        </p:txBody>
      </p:sp>
      <p:sp>
        <p:nvSpPr>
          <p:cNvPr id="11" name="Retângulo 10"/>
          <p:cNvSpPr/>
          <p:nvPr userDrawn="1"/>
        </p:nvSpPr>
        <p:spPr>
          <a:xfrm>
            <a:off x="838200" y="457200"/>
            <a:ext cx="163082" cy="1600199"/>
          </a:xfrm>
          <a:prstGeom prst="rect">
            <a:avLst/>
          </a:prstGeom>
          <a:solidFill>
            <a:srgbClr val="008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Tree>
    <p:extLst>
      <p:ext uri="{BB962C8B-B14F-4D97-AF65-F5344CB8AC3E}">
        <p14:creationId xmlns:p14="http://schemas.microsoft.com/office/powerpoint/2010/main" val="227705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001282" y="457200"/>
            <a:ext cx="3770743" cy="1600200"/>
          </a:xfrm>
          <a:prstGeom prst="rect">
            <a:avLst/>
          </a:prstGeo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8" name="Espaço Reservado para Data 3"/>
          <p:cNvSpPr>
            <a:spLocks noGrp="1"/>
          </p:cNvSpPr>
          <p:nvPr>
            <p:ph type="dt" sz="half" idx="10"/>
          </p:nvPr>
        </p:nvSpPr>
        <p:spPr>
          <a:xfrm>
            <a:off x="838200" y="6472341"/>
            <a:ext cx="2743200" cy="365125"/>
          </a:xfrm>
        </p:spPr>
        <p:txBody>
          <a:bodyPr/>
          <a:lstStyle>
            <a:lvl1pPr>
              <a:defRPr sz="1000"/>
            </a:lvl1pPr>
          </a:lstStyle>
          <a:p>
            <a:fld id="{3847EC4F-048C-499A-9D4E-DFDB1061565D}" type="datetime1">
              <a:rPr lang="pt-BR" smtClean="0"/>
              <a:t>28/08/2024</a:t>
            </a:fld>
            <a:endParaRPr lang="pt-BR"/>
          </a:p>
        </p:txBody>
      </p:sp>
      <p:sp>
        <p:nvSpPr>
          <p:cNvPr id="9" name="Espaço Reservado para Rodapé 4"/>
          <p:cNvSpPr>
            <a:spLocks noGrp="1"/>
          </p:cNvSpPr>
          <p:nvPr>
            <p:ph type="ftr" sz="quarter" idx="11"/>
          </p:nvPr>
        </p:nvSpPr>
        <p:spPr>
          <a:xfrm>
            <a:off x="4038600" y="6472341"/>
            <a:ext cx="4114800" cy="365125"/>
          </a:xfrm>
        </p:spPr>
        <p:txBody>
          <a:bodyPr/>
          <a:lstStyle>
            <a:lvl1pPr>
              <a:defRPr sz="1000"/>
            </a:lvl1pPr>
          </a:lstStyle>
          <a:p>
            <a:r>
              <a:rPr lang="pt-BR"/>
              <a:t>Boletim Econômico | Secretaria de Estado da Economia</a:t>
            </a:r>
            <a:endParaRPr lang="pt-BR" dirty="0"/>
          </a:p>
        </p:txBody>
      </p:sp>
      <p:sp>
        <p:nvSpPr>
          <p:cNvPr id="10" name="Espaço Reservado para Número de Slide 5"/>
          <p:cNvSpPr>
            <a:spLocks noGrp="1"/>
          </p:cNvSpPr>
          <p:nvPr>
            <p:ph type="sldNum" sz="quarter" idx="12"/>
          </p:nvPr>
        </p:nvSpPr>
        <p:spPr>
          <a:xfrm>
            <a:off x="8610600" y="6472341"/>
            <a:ext cx="2743200" cy="365125"/>
          </a:xfrm>
        </p:spPr>
        <p:txBody>
          <a:bodyPr/>
          <a:lstStyle>
            <a:lvl1pPr>
              <a:defRPr sz="1000"/>
            </a:lvl1pPr>
          </a:lstStyle>
          <a:p>
            <a:fld id="{FAACE0D2-E678-453C-8082-E08B461DE721}" type="slidenum">
              <a:rPr lang="pt-BR" smtClean="0"/>
              <a:pPr/>
              <a:t>‹nº›</a:t>
            </a:fld>
            <a:endParaRPr lang="pt-BR"/>
          </a:p>
        </p:txBody>
      </p:sp>
      <p:sp>
        <p:nvSpPr>
          <p:cNvPr id="13" name="Retângulo 12"/>
          <p:cNvSpPr/>
          <p:nvPr userDrawn="1"/>
        </p:nvSpPr>
        <p:spPr>
          <a:xfrm>
            <a:off x="838200" y="457200"/>
            <a:ext cx="163082" cy="1600199"/>
          </a:xfrm>
          <a:prstGeom prst="rect">
            <a:avLst/>
          </a:prstGeom>
          <a:solidFill>
            <a:srgbClr val="008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Tree>
    <p:extLst>
      <p:ext uri="{BB962C8B-B14F-4D97-AF65-F5344CB8AC3E}">
        <p14:creationId xmlns:p14="http://schemas.microsoft.com/office/powerpoint/2010/main" val="1008314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e texto vertical">
    <p:spTree>
      <p:nvGrpSpPr>
        <p:cNvPr id="1" name=""/>
        <p:cNvGrpSpPr/>
        <p:nvPr/>
      </p:nvGrpSpPr>
      <p:grpSpPr>
        <a:xfrm>
          <a:off x="0" y="0"/>
          <a:ext cx="0" cy="0"/>
          <a:chOff x="0" y="0"/>
          <a:chExt cx="0" cy="0"/>
        </a:xfrm>
      </p:grpSpPr>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p:cNvSpPr>
            <a:spLocks noGrp="1"/>
          </p:cNvSpPr>
          <p:nvPr>
            <p:ph type="dt" sz="half" idx="10"/>
          </p:nvPr>
        </p:nvSpPr>
        <p:spPr>
          <a:xfrm>
            <a:off x="838200" y="6472341"/>
            <a:ext cx="2743200" cy="365125"/>
          </a:xfrm>
        </p:spPr>
        <p:txBody>
          <a:bodyPr/>
          <a:lstStyle>
            <a:lvl1pPr>
              <a:defRPr sz="1000"/>
            </a:lvl1pPr>
          </a:lstStyle>
          <a:p>
            <a:fld id="{3B02893F-FD53-419E-9D45-9790A94DA4D0}" type="datetime1">
              <a:rPr lang="pt-BR" smtClean="0"/>
              <a:t>28/08/2024</a:t>
            </a:fld>
            <a:endParaRPr lang="pt-BR"/>
          </a:p>
        </p:txBody>
      </p:sp>
      <p:sp>
        <p:nvSpPr>
          <p:cNvPr id="8" name="Espaço Reservado para Rodapé 4"/>
          <p:cNvSpPr>
            <a:spLocks noGrp="1"/>
          </p:cNvSpPr>
          <p:nvPr>
            <p:ph type="ftr" sz="quarter" idx="11"/>
          </p:nvPr>
        </p:nvSpPr>
        <p:spPr>
          <a:xfrm>
            <a:off x="4038600" y="6472341"/>
            <a:ext cx="4114800" cy="365125"/>
          </a:xfrm>
        </p:spPr>
        <p:txBody>
          <a:bodyPr/>
          <a:lstStyle>
            <a:lvl1pPr>
              <a:defRPr sz="1000"/>
            </a:lvl1pPr>
          </a:lstStyle>
          <a:p>
            <a:r>
              <a:rPr lang="pt-BR"/>
              <a:t>Boletim Econômico | Secretaria de Estado da Economia</a:t>
            </a:r>
            <a:endParaRPr lang="pt-BR" dirty="0"/>
          </a:p>
        </p:txBody>
      </p:sp>
      <p:sp>
        <p:nvSpPr>
          <p:cNvPr id="9" name="Espaço Reservado para Número de Slide 5"/>
          <p:cNvSpPr>
            <a:spLocks noGrp="1"/>
          </p:cNvSpPr>
          <p:nvPr>
            <p:ph type="sldNum" sz="quarter" idx="12"/>
          </p:nvPr>
        </p:nvSpPr>
        <p:spPr>
          <a:xfrm>
            <a:off x="8610600" y="6472341"/>
            <a:ext cx="2743200" cy="365125"/>
          </a:xfrm>
        </p:spPr>
        <p:txBody>
          <a:bodyPr/>
          <a:lstStyle>
            <a:lvl1pPr>
              <a:defRPr sz="1000"/>
            </a:lvl1pPr>
          </a:lstStyle>
          <a:p>
            <a:fld id="{FAACE0D2-E678-453C-8082-E08B461DE721}" type="slidenum">
              <a:rPr lang="pt-BR" smtClean="0"/>
              <a:pPr/>
              <a:t>‹nº›</a:t>
            </a:fld>
            <a:endParaRPr lang="pt-BR"/>
          </a:p>
        </p:txBody>
      </p:sp>
      <p:sp>
        <p:nvSpPr>
          <p:cNvPr id="2" name="Espaço Reservado para Título 1">
            <a:extLst>
              <a:ext uri="{FF2B5EF4-FFF2-40B4-BE49-F238E27FC236}">
                <a16:creationId xmlns:a16="http://schemas.microsoft.com/office/drawing/2014/main" id="{3AD85877-CCAC-EB62-C471-24B21E536170}"/>
              </a:ext>
            </a:extLst>
          </p:cNvPr>
          <p:cNvSpPr>
            <a:spLocks noGrp="1"/>
          </p:cNvSpPr>
          <p:nvPr>
            <p:ph type="title"/>
          </p:nvPr>
        </p:nvSpPr>
        <p:spPr>
          <a:xfrm>
            <a:off x="45719" y="1"/>
            <a:ext cx="10835083" cy="438149"/>
          </a:xfrm>
          <a:prstGeom prst="rect">
            <a:avLst/>
          </a:prstGeom>
        </p:spPr>
        <p:txBody>
          <a:bodyPr vert="horz" lIns="91440" tIns="45720" rIns="91440" bIns="45720" rtlCol="0" anchor="ctr">
            <a:noAutofit/>
          </a:bodyPr>
          <a:lstStyle>
            <a:lvl1pPr>
              <a:defRPr>
                <a:solidFill>
                  <a:srgbClr val="002E6B"/>
                </a:solidFill>
              </a:defRPr>
            </a:lvl1pPr>
          </a:lstStyle>
          <a:p>
            <a:r>
              <a:rPr lang="pt-BR" dirty="0"/>
              <a:t>Clique para editar o título mestre</a:t>
            </a:r>
          </a:p>
        </p:txBody>
      </p:sp>
      <p:sp>
        <p:nvSpPr>
          <p:cNvPr id="5" name="Subtítulo 2">
            <a:extLst>
              <a:ext uri="{FF2B5EF4-FFF2-40B4-BE49-F238E27FC236}">
                <a16:creationId xmlns:a16="http://schemas.microsoft.com/office/drawing/2014/main" id="{08C1C99A-960A-26D2-7643-D6AEFECE766C}"/>
              </a:ext>
            </a:extLst>
          </p:cNvPr>
          <p:cNvSpPr>
            <a:spLocks noGrp="1"/>
          </p:cNvSpPr>
          <p:nvPr>
            <p:ph type="subTitle" idx="13"/>
          </p:nvPr>
        </p:nvSpPr>
        <p:spPr>
          <a:xfrm>
            <a:off x="45719" y="375247"/>
            <a:ext cx="8848115" cy="392113"/>
          </a:xfrm>
        </p:spPr>
        <p:txBody>
          <a:bodyPr>
            <a:noAutofit/>
          </a:bodyPr>
          <a:lstStyle>
            <a:lvl1pPr marL="0" marR="0" indent="0" algn="l" rtl="0">
              <a:lnSpc>
                <a:spcPct val="100000"/>
              </a:lnSpc>
              <a:spcBef>
                <a:spcPts val="0"/>
              </a:spcBef>
              <a:spcAft>
                <a:spcPts val="0"/>
              </a:spcAft>
              <a:buClr>
                <a:srgbClr val="000000"/>
              </a:buClr>
              <a:buFont typeface="Arial" panose="020B0604020202020204" pitchFamily="34" charset="0"/>
              <a:buNone/>
              <a:defRPr lang="pt-BR" sz="2200" b="0" i="0" u="none" strike="noStrike" cap="none" dirty="0">
                <a:solidFill>
                  <a:srgbClr val="00579E"/>
                </a:solidFill>
                <a:latin typeface="Microsoft JhengHei" panose="020B0604030504040204" pitchFamily="34" charset="-120"/>
                <a:ea typeface="Microsoft JhengHei" panose="020B0604030504040204" pitchFamily="34" charset="-120"/>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grpSp>
        <p:nvGrpSpPr>
          <p:cNvPr id="6" name="Agrupar 5">
            <a:extLst>
              <a:ext uri="{FF2B5EF4-FFF2-40B4-BE49-F238E27FC236}">
                <a16:creationId xmlns:a16="http://schemas.microsoft.com/office/drawing/2014/main" id="{36DE49A4-2DB7-B45D-85D2-4895E1D19F66}"/>
              </a:ext>
            </a:extLst>
          </p:cNvPr>
          <p:cNvGrpSpPr/>
          <p:nvPr userDrawn="1"/>
        </p:nvGrpSpPr>
        <p:grpSpPr>
          <a:xfrm>
            <a:off x="-2" y="-3604"/>
            <a:ext cx="18000" cy="817990"/>
            <a:chOff x="68577" y="-3604"/>
            <a:chExt cx="45720" cy="817990"/>
          </a:xfrm>
        </p:grpSpPr>
        <p:sp>
          <p:nvSpPr>
            <p:cNvPr id="10" name="Retângulo 9">
              <a:extLst>
                <a:ext uri="{FF2B5EF4-FFF2-40B4-BE49-F238E27FC236}">
                  <a16:creationId xmlns:a16="http://schemas.microsoft.com/office/drawing/2014/main" id="{912797EB-1FCF-2863-4665-ADF21A9023C2}"/>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1" name="Retângulo 10">
              <a:extLst>
                <a:ext uri="{FF2B5EF4-FFF2-40B4-BE49-F238E27FC236}">
                  <a16:creationId xmlns:a16="http://schemas.microsoft.com/office/drawing/2014/main" id="{E080AD34-88E1-7C36-A729-BC4471FF87D3}"/>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2" name="Retângulo 11">
              <a:extLst>
                <a:ext uri="{FF2B5EF4-FFF2-40B4-BE49-F238E27FC236}">
                  <a16:creationId xmlns:a16="http://schemas.microsoft.com/office/drawing/2014/main" id="{B8168C81-FD49-BA99-CD7E-27586FCBE44B}"/>
                </a:ext>
              </a:extLst>
            </p:cNvPr>
            <p:cNvSpPr/>
            <p:nvPr userDrawn="1"/>
          </p:nvSpPr>
          <p:spPr>
            <a:xfrm>
              <a:off x="68577" y="540786"/>
              <a:ext cx="45720"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grpSp>
    </p:spTree>
    <p:extLst>
      <p:ext uri="{BB962C8B-B14F-4D97-AF65-F5344CB8AC3E}">
        <p14:creationId xmlns:p14="http://schemas.microsoft.com/office/powerpoint/2010/main" val="2805915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1162227"/>
            <a:ext cx="2628900" cy="5014735"/>
          </a:xfrm>
          <a:prstGeom prst="rect">
            <a:avLst/>
          </a:prstGeo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999145"/>
            <a:ext cx="7734300" cy="517781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p:cNvSpPr>
            <a:spLocks noGrp="1"/>
          </p:cNvSpPr>
          <p:nvPr>
            <p:ph type="dt" sz="half" idx="10"/>
          </p:nvPr>
        </p:nvSpPr>
        <p:spPr>
          <a:xfrm>
            <a:off x="838200" y="6472341"/>
            <a:ext cx="2743200" cy="365125"/>
          </a:xfrm>
        </p:spPr>
        <p:txBody>
          <a:bodyPr/>
          <a:lstStyle>
            <a:lvl1pPr>
              <a:defRPr sz="1000"/>
            </a:lvl1pPr>
          </a:lstStyle>
          <a:p>
            <a:fld id="{F0A56DB4-4AEF-4152-BDB3-329CCB6072FA}" type="datetime1">
              <a:rPr lang="pt-BR" smtClean="0"/>
              <a:t>28/08/2024</a:t>
            </a:fld>
            <a:endParaRPr lang="pt-BR"/>
          </a:p>
        </p:txBody>
      </p:sp>
      <p:sp>
        <p:nvSpPr>
          <p:cNvPr id="8" name="Espaço Reservado para Rodapé 4"/>
          <p:cNvSpPr>
            <a:spLocks noGrp="1"/>
          </p:cNvSpPr>
          <p:nvPr>
            <p:ph type="ftr" sz="quarter" idx="11"/>
          </p:nvPr>
        </p:nvSpPr>
        <p:spPr>
          <a:xfrm>
            <a:off x="4038600" y="6472341"/>
            <a:ext cx="4114800" cy="365125"/>
          </a:xfrm>
        </p:spPr>
        <p:txBody>
          <a:bodyPr/>
          <a:lstStyle>
            <a:lvl1pPr>
              <a:defRPr sz="1000"/>
            </a:lvl1pPr>
          </a:lstStyle>
          <a:p>
            <a:r>
              <a:rPr lang="pt-BR"/>
              <a:t>Boletim Econômico | Secretaria de Estado da Economia</a:t>
            </a:r>
            <a:endParaRPr lang="pt-BR" dirty="0"/>
          </a:p>
        </p:txBody>
      </p:sp>
      <p:sp>
        <p:nvSpPr>
          <p:cNvPr id="9" name="Espaço Reservado para Número de Slide 5"/>
          <p:cNvSpPr>
            <a:spLocks noGrp="1"/>
          </p:cNvSpPr>
          <p:nvPr>
            <p:ph type="sldNum" sz="quarter" idx="12"/>
          </p:nvPr>
        </p:nvSpPr>
        <p:spPr>
          <a:xfrm>
            <a:off x="8610600" y="6472341"/>
            <a:ext cx="2743200" cy="365125"/>
          </a:xfrm>
        </p:spPr>
        <p:txBody>
          <a:bodyPr/>
          <a:lstStyle>
            <a:lvl1pPr>
              <a:defRPr sz="1000"/>
            </a:lvl1pPr>
          </a:lstStyle>
          <a:p>
            <a:fld id="{FAACE0D2-E678-453C-8082-E08B461DE721}" type="slidenum">
              <a:rPr lang="pt-BR" smtClean="0"/>
              <a:pPr/>
              <a:t>‹nº›</a:t>
            </a:fld>
            <a:endParaRPr lang="pt-BR"/>
          </a:p>
        </p:txBody>
      </p:sp>
      <p:sp>
        <p:nvSpPr>
          <p:cNvPr id="12" name="Retângulo 11"/>
          <p:cNvSpPr/>
          <p:nvPr userDrawn="1"/>
        </p:nvSpPr>
        <p:spPr>
          <a:xfrm rot="5400000">
            <a:off x="9957810" y="-233765"/>
            <a:ext cx="163082" cy="2628902"/>
          </a:xfrm>
          <a:prstGeom prst="rect">
            <a:avLst/>
          </a:prstGeom>
          <a:solidFill>
            <a:srgbClr val="008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cxnSp>
        <p:nvCxnSpPr>
          <p:cNvPr id="13" name="Conector reto 12"/>
          <p:cNvCxnSpPr/>
          <p:nvPr userDrawn="1"/>
        </p:nvCxnSpPr>
        <p:spPr>
          <a:xfrm>
            <a:off x="3603121" y="6472341"/>
            <a:ext cx="4985759" cy="0"/>
          </a:xfrm>
          <a:prstGeom prst="line">
            <a:avLst/>
          </a:prstGeom>
          <a:ln w="12700" cap="rnd">
            <a:solidFill>
              <a:srgbClr val="008666">
                <a:alpha val="50000"/>
              </a:srgbClr>
            </a:solidFill>
            <a:miter lim="800000"/>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068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quipe">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1C358624-DBA9-2BBE-C4D9-4184583EB3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900704"/>
          </a:xfrm>
          <a:prstGeom prst="rect">
            <a:avLst/>
          </a:prstGeom>
        </p:spPr>
      </p:pic>
      <p:pic>
        <p:nvPicPr>
          <p:cNvPr id="4" name="Google Shape;108;p2">
            <a:extLst>
              <a:ext uri="{FF2B5EF4-FFF2-40B4-BE49-F238E27FC236}">
                <a16:creationId xmlns:a16="http://schemas.microsoft.com/office/drawing/2014/main" id="{6EC717BB-88F6-B68B-608F-04D88F9F36B3}"/>
              </a:ext>
            </a:extLst>
          </p:cNvPr>
          <p:cNvPicPr preferRelativeResize="0"/>
          <p:nvPr userDrawn="1"/>
        </p:nvPicPr>
        <p:blipFill rotWithShape="1">
          <a:blip r:embed="rId3">
            <a:alphaModFix/>
          </a:blip>
          <a:srcRect l="32230" r="118"/>
          <a:stretch/>
        </p:blipFill>
        <p:spPr>
          <a:xfrm>
            <a:off x="6096000" y="2814918"/>
            <a:ext cx="4797743" cy="1444025"/>
          </a:xfrm>
          <a:prstGeom prst="rect">
            <a:avLst/>
          </a:prstGeom>
          <a:noFill/>
          <a:ln>
            <a:noFill/>
          </a:ln>
        </p:spPr>
      </p:pic>
      <p:sp>
        <p:nvSpPr>
          <p:cNvPr id="5" name="CaixaDeTexto 4">
            <a:extLst>
              <a:ext uri="{FF2B5EF4-FFF2-40B4-BE49-F238E27FC236}">
                <a16:creationId xmlns:a16="http://schemas.microsoft.com/office/drawing/2014/main" id="{FBFF3A2D-3AF6-A8C7-370D-C9BBAE6D25EA}"/>
              </a:ext>
            </a:extLst>
          </p:cNvPr>
          <p:cNvSpPr txBox="1"/>
          <p:nvPr userDrawn="1"/>
        </p:nvSpPr>
        <p:spPr>
          <a:xfrm>
            <a:off x="9038031" y="139056"/>
            <a:ext cx="3281082" cy="369332"/>
          </a:xfrm>
          <a:prstGeom prst="rect">
            <a:avLst/>
          </a:prstGeom>
          <a:noFill/>
        </p:spPr>
        <p:txBody>
          <a:bodyPr wrap="square" rtlCol="0">
            <a:spAutoFit/>
          </a:bodyPr>
          <a:lstStyle/>
          <a:p>
            <a:r>
              <a:rPr lang="pt-BR" dirty="0">
                <a:solidFill>
                  <a:schemeClr val="bg1"/>
                </a:solidFill>
                <a:latin typeface="Arial Black" panose="020B0A04020102020204" pitchFamily="34" charset="0"/>
              </a:rPr>
              <a:t>goias.gov.br/economia</a:t>
            </a:r>
          </a:p>
        </p:txBody>
      </p:sp>
      <p:grpSp>
        <p:nvGrpSpPr>
          <p:cNvPr id="6" name="Agrupar 5">
            <a:extLst>
              <a:ext uri="{FF2B5EF4-FFF2-40B4-BE49-F238E27FC236}">
                <a16:creationId xmlns:a16="http://schemas.microsoft.com/office/drawing/2014/main" id="{CAA2809B-C1EA-1785-5269-BA47C0409E51}"/>
              </a:ext>
            </a:extLst>
          </p:cNvPr>
          <p:cNvGrpSpPr/>
          <p:nvPr userDrawn="1"/>
        </p:nvGrpSpPr>
        <p:grpSpPr>
          <a:xfrm rot="16200000">
            <a:off x="10499841" y="-1359757"/>
            <a:ext cx="45719" cy="2762180"/>
            <a:chOff x="68578" y="-3604"/>
            <a:chExt cx="45719" cy="817990"/>
          </a:xfrm>
        </p:grpSpPr>
        <p:sp>
          <p:nvSpPr>
            <p:cNvPr id="7" name="Retângulo 6">
              <a:extLst>
                <a:ext uri="{FF2B5EF4-FFF2-40B4-BE49-F238E27FC236}">
                  <a16:creationId xmlns:a16="http://schemas.microsoft.com/office/drawing/2014/main" id="{E6F30BCB-8857-B0BD-5DB0-EC54E22ACA66}"/>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8" name="Retângulo 7">
              <a:extLst>
                <a:ext uri="{FF2B5EF4-FFF2-40B4-BE49-F238E27FC236}">
                  <a16:creationId xmlns:a16="http://schemas.microsoft.com/office/drawing/2014/main" id="{88949B62-1867-E2AA-C1A3-6713B0CC2B9F}"/>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9" name="Retângulo 8">
              <a:extLst>
                <a:ext uri="{FF2B5EF4-FFF2-40B4-BE49-F238E27FC236}">
                  <a16:creationId xmlns:a16="http://schemas.microsoft.com/office/drawing/2014/main" id="{824ED8BA-208A-CA3C-AA2A-358E84C63DCE}"/>
                </a:ext>
              </a:extLst>
            </p:cNvPr>
            <p:cNvSpPr/>
            <p:nvPr userDrawn="1"/>
          </p:nvSpPr>
          <p:spPr>
            <a:xfrm>
              <a:off x="68578" y="540786"/>
              <a:ext cx="45719"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423630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apa_título">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1B2E6583-5007-AB0E-57ED-7ACFC3B011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Google Shape;108;p2">
            <a:extLst>
              <a:ext uri="{FF2B5EF4-FFF2-40B4-BE49-F238E27FC236}">
                <a16:creationId xmlns:a16="http://schemas.microsoft.com/office/drawing/2014/main" id="{8C659ED9-5019-8891-8BA8-89CAA0ECB096}"/>
              </a:ext>
            </a:extLst>
          </p:cNvPr>
          <p:cNvPicPr preferRelativeResize="0"/>
          <p:nvPr userDrawn="1"/>
        </p:nvPicPr>
        <p:blipFill rotWithShape="1">
          <a:blip r:embed="rId3">
            <a:alphaModFix/>
          </a:blip>
          <a:srcRect l="32230" r="118"/>
          <a:stretch/>
        </p:blipFill>
        <p:spPr>
          <a:xfrm>
            <a:off x="10456850" y="262313"/>
            <a:ext cx="1533873" cy="461665"/>
          </a:xfrm>
          <a:prstGeom prst="rect">
            <a:avLst/>
          </a:prstGeom>
          <a:noFill/>
          <a:ln>
            <a:noFill/>
          </a:ln>
        </p:spPr>
      </p:pic>
      <p:grpSp>
        <p:nvGrpSpPr>
          <p:cNvPr id="5" name="Agrupar 4">
            <a:extLst>
              <a:ext uri="{FF2B5EF4-FFF2-40B4-BE49-F238E27FC236}">
                <a16:creationId xmlns:a16="http://schemas.microsoft.com/office/drawing/2014/main" id="{35F743B7-4ABA-84BC-9CDE-7D278CFDACE7}"/>
              </a:ext>
            </a:extLst>
          </p:cNvPr>
          <p:cNvGrpSpPr/>
          <p:nvPr userDrawn="1"/>
        </p:nvGrpSpPr>
        <p:grpSpPr>
          <a:xfrm rot="16200000">
            <a:off x="10738339" y="5403536"/>
            <a:ext cx="45719" cy="2861603"/>
            <a:chOff x="68577" y="-3604"/>
            <a:chExt cx="45720" cy="817990"/>
          </a:xfrm>
        </p:grpSpPr>
        <p:sp>
          <p:nvSpPr>
            <p:cNvPr id="6" name="Retângulo 5">
              <a:extLst>
                <a:ext uri="{FF2B5EF4-FFF2-40B4-BE49-F238E27FC236}">
                  <a16:creationId xmlns:a16="http://schemas.microsoft.com/office/drawing/2014/main" id="{38980EA9-8F8C-5D62-5802-6F2BE667B933}"/>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7" name="Retângulo 6">
              <a:extLst>
                <a:ext uri="{FF2B5EF4-FFF2-40B4-BE49-F238E27FC236}">
                  <a16:creationId xmlns:a16="http://schemas.microsoft.com/office/drawing/2014/main" id="{3C9D02B1-16A3-6853-9EA8-2C35CC80A6C7}"/>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9" name="Retângulo 8">
              <a:extLst>
                <a:ext uri="{FF2B5EF4-FFF2-40B4-BE49-F238E27FC236}">
                  <a16:creationId xmlns:a16="http://schemas.microsoft.com/office/drawing/2014/main" id="{8760A27A-B74B-2D9E-0D4F-9EEA0A4E8784}"/>
                </a:ext>
              </a:extLst>
            </p:cNvPr>
            <p:cNvSpPr/>
            <p:nvPr userDrawn="1"/>
          </p:nvSpPr>
          <p:spPr>
            <a:xfrm>
              <a:off x="68577" y="540786"/>
              <a:ext cx="45720"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grpSp>
    </p:spTree>
    <p:extLst>
      <p:ext uri="{BB962C8B-B14F-4D97-AF65-F5344CB8AC3E}">
        <p14:creationId xmlns:p14="http://schemas.microsoft.com/office/powerpoint/2010/main" val="3427937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_conteúdo">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8F358C70-32DC-AC4A-1653-A1444CA786A6}"/>
              </a:ext>
            </a:extLst>
          </p:cNvPr>
          <p:cNvSpPr/>
          <p:nvPr userDrawn="1"/>
        </p:nvSpPr>
        <p:spPr>
          <a:xfrm>
            <a:off x="0" y="6619873"/>
            <a:ext cx="11483788" cy="193301"/>
          </a:xfrm>
          <a:prstGeom prst="rect">
            <a:avLst/>
          </a:prstGeom>
          <a:gradFill flip="none" rotWithShape="1">
            <a:gsLst>
              <a:gs pos="0">
                <a:srgbClr val="003774"/>
              </a:gs>
              <a:gs pos="21000">
                <a:srgbClr val="00579E"/>
              </a:gs>
              <a:gs pos="100000">
                <a:srgbClr val="009E3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Espaço Reservado para Conteúdo 2"/>
          <p:cNvSpPr>
            <a:spLocks noGrp="1"/>
          </p:cNvSpPr>
          <p:nvPr>
            <p:ph idx="1"/>
          </p:nvPr>
        </p:nvSpPr>
        <p:spPr>
          <a:xfrm>
            <a:off x="838200" y="1253331"/>
            <a:ext cx="10515600" cy="4351338"/>
          </a:xfrm>
        </p:spPr>
        <p:txBody>
          <a:bodyPr>
            <a:normAutofit/>
          </a:bodyPr>
          <a:lstStyle>
            <a:lvl1pPr>
              <a:defRPr lang="pt-BR" sz="2000" b="0" i="0" u="none" strike="noStrike" cap="none" dirty="0" smtClean="0">
                <a:solidFill>
                  <a:srgbClr val="000000"/>
                </a:solidFill>
                <a:latin typeface="Arial"/>
                <a:ea typeface="Arial"/>
                <a:cs typeface="Arial"/>
                <a:sym typeface="Arial"/>
              </a:defRPr>
            </a:lvl1pPr>
            <a:lvl2pPr>
              <a:defRPr lang="pt-BR" sz="2000" b="0" i="0" u="none" strike="noStrike" cap="none" dirty="0" smtClean="0">
                <a:solidFill>
                  <a:srgbClr val="000000"/>
                </a:solidFill>
                <a:latin typeface="Arial"/>
                <a:ea typeface="Arial"/>
                <a:cs typeface="Arial"/>
                <a:sym typeface="Arial"/>
              </a:defRPr>
            </a:lvl2pPr>
            <a:lvl3pPr>
              <a:defRPr lang="pt-BR" sz="2000" b="0" i="0" u="none" strike="noStrike" cap="none" dirty="0" smtClean="0">
                <a:solidFill>
                  <a:srgbClr val="000000"/>
                </a:solidFill>
                <a:latin typeface="Arial"/>
                <a:ea typeface="Arial"/>
                <a:cs typeface="Arial"/>
                <a:sym typeface="Arial"/>
              </a:defRPr>
            </a:lvl3pPr>
            <a:lvl4pPr>
              <a:defRPr lang="pt-BR" sz="2000" b="0" i="0" u="none" strike="noStrike" cap="none" dirty="0" smtClean="0">
                <a:solidFill>
                  <a:srgbClr val="000000"/>
                </a:solidFill>
                <a:latin typeface="Arial"/>
                <a:ea typeface="Arial"/>
                <a:cs typeface="Arial"/>
                <a:sym typeface="Arial"/>
              </a:defRPr>
            </a:lvl4pPr>
            <a:lvl5pPr>
              <a:defRPr lang="pt-BR" sz="2000" b="0" i="0" u="none" strike="noStrike" cap="none" dirty="0">
                <a:solidFill>
                  <a:srgbClr val="000000"/>
                </a:solidFill>
                <a:latin typeface="Arial"/>
                <a:ea typeface="Arial"/>
                <a:cs typeface="Arial"/>
                <a:sym typeface="Arial"/>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5" name="Espaço Reservado para Rodapé 4"/>
          <p:cNvSpPr>
            <a:spLocks noGrp="1"/>
          </p:cNvSpPr>
          <p:nvPr>
            <p:ph type="ftr" sz="quarter" idx="11"/>
          </p:nvPr>
        </p:nvSpPr>
        <p:spPr>
          <a:xfrm>
            <a:off x="7368988" y="6619873"/>
            <a:ext cx="4114800" cy="183795"/>
          </a:xfrm>
        </p:spPr>
        <p:txBody>
          <a:bodyPr/>
          <a:lstStyle>
            <a:lvl1pPr algn="r">
              <a:defRPr sz="1000" b="1">
                <a:solidFill>
                  <a:schemeClr val="bg1"/>
                </a:solidFill>
              </a:defRPr>
            </a:lvl1pPr>
          </a:lstStyle>
          <a:p>
            <a:r>
              <a:rPr lang="pt-BR" dirty="0"/>
              <a:t>Boletim Econômico | Secretaria de Estado da Economia</a:t>
            </a:r>
          </a:p>
        </p:txBody>
      </p:sp>
      <p:sp>
        <p:nvSpPr>
          <p:cNvPr id="6" name="Espaço Reservado para Número de Slide 5"/>
          <p:cNvSpPr>
            <a:spLocks noGrp="1"/>
          </p:cNvSpPr>
          <p:nvPr>
            <p:ph type="sldNum" sz="quarter" idx="12"/>
          </p:nvPr>
        </p:nvSpPr>
        <p:spPr>
          <a:xfrm>
            <a:off x="11483788" y="6629379"/>
            <a:ext cx="708212" cy="174289"/>
          </a:xfrm>
        </p:spPr>
        <p:txBody>
          <a:bodyPr/>
          <a:lstStyle>
            <a:lvl1pPr algn="ctr">
              <a:defRPr sz="1100" b="1">
                <a:solidFill>
                  <a:srgbClr val="008666"/>
                </a:solidFill>
                <a:latin typeface="Arial Black" panose="020B0A04020102020204" pitchFamily="34" charset="0"/>
              </a:defRPr>
            </a:lvl1pPr>
          </a:lstStyle>
          <a:p>
            <a:fld id="{FAACE0D2-E678-453C-8082-E08B461DE721}" type="slidenum">
              <a:rPr lang="pt-BR" smtClean="0"/>
              <a:pPr/>
              <a:t>‹nº›</a:t>
            </a:fld>
            <a:endParaRPr lang="pt-BR" dirty="0"/>
          </a:p>
        </p:txBody>
      </p:sp>
      <p:sp>
        <p:nvSpPr>
          <p:cNvPr id="11" name="Espaço Reservado para Título 1"/>
          <p:cNvSpPr>
            <a:spLocks noGrp="1"/>
          </p:cNvSpPr>
          <p:nvPr>
            <p:ph type="title"/>
          </p:nvPr>
        </p:nvSpPr>
        <p:spPr>
          <a:xfrm>
            <a:off x="244288" y="112354"/>
            <a:ext cx="10515601" cy="438149"/>
          </a:xfrm>
          <a:prstGeom prst="rect">
            <a:avLst/>
          </a:prstGeom>
        </p:spPr>
        <p:txBody>
          <a:bodyPr vert="horz" lIns="91440" tIns="45720" rIns="91440" bIns="45720" rtlCol="0" anchor="ctr">
            <a:noAutofit/>
          </a:bodyPr>
          <a:lstStyle>
            <a:lvl1pPr>
              <a:defRPr>
                <a:solidFill>
                  <a:srgbClr val="002E6B"/>
                </a:solidFill>
              </a:defRPr>
            </a:lvl1pPr>
          </a:lstStyle>
          <a:p>
            <a:r>
              <a:rPr lang="pt-BR" dirty="0"/>
              <a:t>Clique para editar o título mestre</a:t>
            </a:r>
          </a:p>
        </p:txBody>
      </p:sp>
      <p:sp>
        <p:nvSpPr>
          <p:cNvPr id="12" name="Subtítulo 2">
            <a:extLst>
              <a:ext uri="{FF2B5EF4-FFF2-40B4-BE49-F238E27FC236}">
                <a16:creationId xmlns:a16="http://schemas.microsoft.com/office/drawing/2014/main" id="{A7872648-BA39-4DB2-AE89-6A10579AD6EF}"/>
              </a:ext>
            </a:extLst>
          </p:cNvPr>
          <p:cNvSpPr>
            <a:spLocks noGrp="1"/>
          </p:cNvSpPr>
          <p:nvPr>
            <p:ph type="subTitle" idx="13"/>
          </p:nvPr>
        </p:nvSpPr>
        <p:spPr>
          <a:xfrm>
            <a:off x="244288" y="487600"/>
            <a:ext cx="10515600" cy="392113"/>
          </a:xfrm>
        </p:spPr>
        <p:txBody>
          <a:bodyPr>
            <a:noAutofit/>
          </a:bodyPr>
          <a:lstStyle>
            <a:lvl1pPr marL="0" marR="0" indent="0" algn="l" rtl="0">
              <a:lnSpc>
                <a:spcPct val="100000"/>
              </a:lnSpc>
              <a:spcBef>
                <a:spcPts val="0"/>
              </a:spcBef>
              <a:spcAft>
                <a:spcPts val="0"/>
              </a:spcAft>
              <a:buClr>
                <a:srgbClr val="000000"/>
              </a:buClr>
              <a:buFont typeface="Arial" panose="020B0604020202020204" pitchFamily="34" charset="0"/>
              <a:buNone/>
              <a:defRPr lang="pt-BR" sz="2200" b="0" i="0" u="none" strike="noStrike" cap="none" dirty="0">
                <a:solidFill>
                  <a:srgbClr val="00579E"/>
                </a:solidFill>
                <a:latin typeface="Microsoft JhengHei" panose="020B0604030504040204" pitchFamily="34" charset="-120"/>
                <a:ea typeface="Microsoft JhengHei" panose="020B0604030504040204" pitchFamily="34" charset="-120"/>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sp>
        <p:nvSpPr>
          <p:cNvPr id="2" name="CaixaDeTexto 1">
            <a:extLst>
              <a:ext uri="{FF2B5EF4-FFF2-40B4-BE49-F238E27FC236}">
                <a16:creationId xmlns:a16="http://schemas.microsoft.com/office/drawing/2014/main" id="{4E402AA0-453D-14D2-D406-249D22CCE85B}"/>
              </a:ext>
            </a:extLst>
          </p:cNvPr>
          <p:cNvSpPr txBox="1"/>
          <p:nvPr userDrawn="1"/>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grpSp>
        <p:nvGrpSpPr>
          <p:cNvPr id="18" name="Agrupar 17">
            <a:extLst>
              <a:ext uri="{FF2B5EF4-FFF2-40B4-BE49-F238E27FC236}">
                <a16:creationId xmlns:a16="http://schemas.microsoft.com/office/drawing/2014/main" id="{E813E782-843F-E028-F236-19C64783EE49}"/>
              </a:ext>
            </a:extLst>
          </p:cNvPr>
          <p:cNvGrpSpPr/>
          <p:nvPr userDrawn="1"/>
        </p:nvGrpSpPr>
        <p:grpSpPr>
          <a:xfrm>
            <a:off x="-2" y="-3604"/>
            <a:ext cx="18000" cy="817990"/>
            <a:chOff x="68577" y="-3604"/>
            <a:chExt cx="45720" cy="817990"/>
          </a:xfrm>
        </p:grpSpPr>
        <p:sp>
          <p:nvSpPr>
            <p:cNvPr id="19" name="Retângulo 18">
              <a:extLst>
                <a:ext uri="{FF2B5EF4-FFF2-40B4-BE49-F238E27FC236}">
                  <a16:creationId xmlns:a16="http://schemas.microsoft.com/office/drawing/2014/main" id="{E17CC3C7-43AC-D1B4-5C49-C844751CB062}"/>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20" name="Retângulo 19">
              <a:extLst>
                <a:ext uri="{FF2B5EF4-FFF2-40B4-BE49-F238E27FC236}">
                  <a16:creationId xmlns:a16="http://schemas.microsoft.com/office/drawing/2014/main" id="{C380F8DA-717B-BC54-7855-409729988158}"/>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21" name="Retângulo 20">
              <a:extLst>
                <a:ext uri="{FF2B5EF4-FFF2-40B4-BE49-F238E27FC236}">
                  <a16:creationId xmlns:a16="http://schemas.microsoft.com/office/drawing/2014/main" id="{7D4870C5-E341-98B0-A745-01EF6D509132}"/>
                </a:ext>
              </a:extLst>
            </p:cNvPr>
            <p:cNvSpPr/>
            <p:nvPr userDrawn="1"/>
          </p:nvSpPr>
          <p:spPr>
            <a:xfrm>
              <a:off x="68577" y="540786"/>
              <a:ext cx="45720"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grpSp>
    </p:spTree>
    <p:extLst>
      <p:ext uri="{BB962C8B-B14F-4D97-AF65-F5344CB8AC3E}">
        <p14:creationId xmlns:p14="http://schemas.microsoft.com/office/powerpoint/2010/main" val="32402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_conteúdo_nota">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68B1DFFF-4A23-7C5D-7561-19319635BB05}"/>
              </a:ext>
            </a:extLst>
          </p:cNvPr>
          <p:cNvSpPr/>
          <p:nvPr userDrawn="1"/>
        </p:nvSpPr>
        <p:spPr>
          <a:xfrm>
            <a:off x="0" y="6619873"/>
            <a:ext cx="11483788" cy="193301"/>
          </a:xfrm>
          <a:prstGeom prst="rect">
            <a:avLst/>
          </a:prstGeom>
          <a:gradFill flip="none" rotWithShape="1">
            <a:gsLst>
              <a:gs pos="0">
                <a:srgbClr val="003774"/>
              </a:gs>
              <a:gs pos="21000">
                <a:srgbClr val="00579E"/>
              </a:gs>
              <a:gs pos="100000">
                <a:srgbClr val="009E3C"/>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16" name="Agrupar 15">
            <a:extLst>
              <a:ext uri="{FF2B5EF4-FFF2-40B4-BE49-F238E27FC236}">
                <a16:creationId xmlns:a16="http://schemas.microsoft.com/office/drawing/2014/main" id="{C317589D-1CDA-F1B2-2C63-58B37826D256}"/>
              </a:ext>
            </a:extLst>
          </p:cNvPr>
          <p:cNvGrpSpPr/>
          <p:nvPr userDrawn="1"/>
        </p:nvGrpSpPr>
        <p:grpSpPr>
          <a:xfrm>
            <a:off x="-2" y="-3604"/>
            <a:ext cx="18000" cy="817990"/>
            <a:chOff x="68577" y="-3604"/>
            <a:chExt cx="45720" cy="817990"/>
          </a:xfrm>
        </p:grpSpPr>
        <p:sp>
          <p:nvSpPr>
            <p:cNvPr id="17" name="Retângulo 16">
              <a:extLst>
                <a:ext uri="{FF2B5EF4-FFF2-40B4-BE49-F238E27FC236}">
                  <a16:creationId xmlns:a16="http://schemas.microsoft.com/office/drawing/2014/main" id="{D99164BD-EAC5-826D-E4B2-52946AB5879D}"/>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8" name="Retângulo 17">
              <a:extLst>
                <a:ext uri="{FF2B5EF4-FFF2-40B4-BE49-F238E27FC236}">
                  <a16:creationId xmlns:a16="http://schemas.microsoft.com/office/drawing/2014/main" id="{DB4493DE-9A4D-9054-0226-4F1CDA12855E}"/>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9" name="Retângulo 18">
              <a:extLst>
                <a:ext uri="{FF2B5EF4-FFF2-40B4-BE49-F238E27FC236}">
                  <a16:creationId xmlns:a16="http://schemas.microsoft.com/office/drawing/2014/main" id="{F04100D6-80C2-01D3-2606-9756D22FFDF7}"/>
                </a:ext>
              </a:extLst>
            </p:cNvPr>
            <p:cNvSpPr/>
            <p:nvPr userDrawn="1"/>
          </p:nvSpPr>
          <p:spPr>
            <a:xfrm>
              <a:off x="68577" y="540786"/>
              <a:ext cx="45720"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grpSp>
      <p:sp>
        <p:nvSpPr>
          <p:cNvPr id="3" name="Espaço Reservado para Conteúdo 2"/>
          <p:cNvSpPr>
            <a:spLocks noGrp="1"/>
          </p:cNvSpPr>
          <p:nvPr>
            <p:ph idx="1"/>
          </p:nvPr>
        </p:nvSpPr>
        <p:spPr>
          <a:xfrm>
            <a:off x="838200" y="1253331"/>
            <a:ext cx="10515600" cy="4351338"/>
          </a:xfrm>
        </p:spPr>
        <p:txBody>
          <a:bodyPr>
            <a:normAutofit/>
          </a:bodyPr>
          <a:lstStyle>
            <a:lvl1pPr>
              <a:defRPr lang="pt-BR" sz="2000" b="0" i="0" u="none" strike="noStrike" cap="none" dirty="0" smtClean="0">
                <a:solidFill>
                  <a:srgbClr val="000000"/>
                </a:solidFill>
                <a:latin typeface="Arial"/>
                <a:ea typeface="Arial"/>
                <a:cs typeface="Arial"/>
                <a:sym typeface="Arial"/>
              </a:defRPr>
            </a:lvl1pPr>
            <a:lvl2pPr>
              <a:defRPr lang="pt-BR" sz="2000" b="0" i="0" u="none" strike="noStrike" cap="none" dirty="0" smtClean="0">
                <a:solidFill>
                  <a:srgbClr val="000000"/>
                </a:solidFill>
                <a:latin typeface="Arial"/>
                <a:ea typeface="Arial"/>
                <a:cs typeface="Arial"/>
                <a:sym typeface="Arial"/>
              </a:defRPr>
            </a:lvl2pPr>
            <a:lvl3pPr>
              <a:defRPr lang="pt-BR" sz="2000" b="0" i="0" u="none" strike="noStrike" cap="none" dirty="0" smtClean="0">
                <a:solidFill>
                  <a:srgbClr val="000000"/>
                </a:solidFill>
                <a:latin typeface="Arial"/>
                <a:ea typeface="Arial"/>
                <a:cs typeface="Arial"/>
                <a:sym typeface="Arial"/>
              </a:defRPr>
            </a:lvl3pPr>
            <a:lvl4pPr>
              <a:defRPr lang="pt-BR" sz="2000" b="0" i="0" u="none" strike="noStrike" cap="none" dirty="0" smtClean="0">
                <a:solidFill>
                  <a:srgbClr val="000000"/>
                </a:solidFill>
                <a:latin typeface="Arial"/>
                <a:ea typeface="Arial"/>
                <a:cs typeface="Arial"/>
                <a:sym typeface="Arial"/>
              </a:defRPr>
            </a:lvl4pPr>
            <a:lvl5pPr>
              <a:defRPr lang="pt-BR" sz="2000" b="0" i="0" u="none" strike="noStrike" cap="none" dirty="0">
                <a:solidFill>
                  <a:srgbClr val="000000"/>
                </a:solidFill>
                <a:latin typeface="Arial"/>
                <a:ea typeface="Arial"/>
                <a:cs typeface="Arial"/>
                <a:sym typeface="Arial"/>
              </a:defRPr>
            </a:lvl5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10"/>
          </p:nvPr>
        </p:nvSpPr>
        <p:spPr>
          <a:xfrm>
            <a:off x="11353800" y="0"/>
            <a:ext cx="838800" cy="365125"/>
          </a:xfrm>
        </p:spPr>
        <p:txBody>
          <a:bodyPr/>
          <a:lstStyle>
            <a:lvl1pPr>
              <a:defRPr sz="1000" i="1"/>
            </a:lvl1pPr>
          </a:lstStyle>
          <a:p>
            <a:fld id="{93E7214A-6D00-4CA1-8A35-EDEED3307A75}" type="datetime1">
              <a:rPr lang="pt-BR" smtClean="0"/>
              <a:pPr/>
              <a:t>28/08/2024</a:t>
            </a:fld>
            <a:endParaRPr lang="pt-BR"/>
          </a:p>
        </p:txBody>
      </p:sp>
      <p:sp>
        <p:nvSpPr>
          <p:cNvPr id="5" name="Espaço Reservado para Rodapé 4"/>
          <p:cNvSpPr>
            <a:spLocks noGrp="1"/>
          </p:cNvSpPr>
          <p:nvPr>
            <p:ph type="ftr" sz="quarter" idx="11"/>
          </p:nvPr>
        </p:nvSpPr>
        <p:spPr>
          <a:xfrm>
            <a:off x="6804210" y="6619873"/>
            <a:ext cx="4679578" cy="183795"/>
          </a:xfrm>
        </p:spPr>
        <p:txBody>
          <a:bodyPr/>
          <a:lstStyle>
            <a:lvl1pPr algn="r">
              <a:defRPr sz="1000" b="1">
                <a:solidFill>
                  <a:schemeClr val="bg1"/>
                </a:solidFill>
              </a:defRPr>
            </a:lvl1pPr>
          </a:lstStyle>
          <a:p>
            <a:r>
              <a:rPr lang="pt-BR" dirty="0"/>
              <a:t>Boletim Econômico | Secretaria de Estado da Economia</a:t>
            </a:r>
          </a:p>
        </p:txBody>
      </p:sp>
      <p:sp>
        <p:nvSpPr>
          <p:cNvPr id="6" name="Espaço Reservado para Número de Slide 5"/>
          <p:cNvSpPr>
            <a:spLocks noGrp="1"/>
          </p:cNvSpPr>
          <p:nvPr>
            <p:ph type="sldNum" sz="quarter" idx="12"/>
          </p:nvPr>
        </p:nvSpPr>
        <p:spPr>
          <a:xfrm>
            <a:off x="11483788" y="6629381"/>
            <a:ext cx="708212" cy="174288"/>
          </a:xfrm>
        </p:spPr>
        <p:txBody>
          <a:bodyPr/>
          <a:lstStyle>
            <a:lvl1pPr algn="ctr">
              <a:defRPr sz="1100" b="1">
                <a:solidFill>
                  <a:srgbClr val="008666"/>
                </a:solidFill>
                <a:latin typeface="Arial Black" panose="020B0A04020102020204" pitchFamily="34" charset="0"/>
              </a:defRPr>
            </a:lvl1pPr>
          </a:lstStyle>
          <a:p>
            <a:fld id="{FAACE0D2-E678-453C-8082-E08B461DE721}" type="slidenum">
              <a:rPr lang="pt-BR" smtClean="0"/>
              <a:pPr/>
              <a:t>‹nº›</a:t>
            </a:fld>
            <a:endParaRPr lang="pt-BR" dirty="0"/>
          </a:p>
        </p:txBody>
      </p:sp>
      <p:sp>
        <p:nvSpPr>
          <p:cNvPr id="2" name="Espaço Reservado para Título 1">
            <a:extLst>
              <a:ext uri="{FF2B5EF4-FFF2-40B4-BE49-F238E27FC236}">
                <a16:creationId xmlns:a16="http://schemas.microsoft.com/office/drawing/2014/main" id="{3E0F89DE-C20F-DBE0-DF1E-0665BC19DEC1}"/>
              </a:ext>
            </a:extLst>
          </p:cNvPr>
          <p:cNvSpPr>
            <a:spLocks noGrp="1"/>
          </p:cNvSpPr>
          <p:nvPr>
            <p:ph type="title"/>
          </p:nvPr>
        </p:nvSpPr>
        <p:spPr>
          <a:xfrm>
            <a:off x="241307" y="113777"/>
            <a:ext cx="10515600" cy="438149"/>
          </a:xfrm>
          <a:prstGeom prst="rect">
            <a:avLst/>
          </a:prstGeom>
        </p:spPr>
        <p:txBody>
          <a:bodyPr vert="horz" lIns="91440" tIns="45720" rIns="91440" bIns="45720" rtlCol="0" anchor="ctr">
            <a:noAutofit/>
          </a:bodyPr>
          <a:lstStyle>
            <a:lvl1pPr>
              <a:defRPr>
                <a:solidFill>
                  <a:srgbClr val="002E6B"/>
                </a:solidFill>
              </a:defRPr>
            </a:lvl1pPr>
          </a:lstStyle>
          <a:p>
            <a:r>
              <a:rPr lang="pt-BR" dirty="0"/>
              <a:t>Clique para editar o título mestre</a:t>
            </a:r>
          </a:p>
        </p:txBody>
      </p:sp>
      <p:sp>
        <p:nvSpPr>
          <p:cNvPr id="8" name="Subtítulo 2">
            <a:extLst>
              <a:ext uri="{FF2B5EF4-FFF2-40B4-BE49-F238E27FC236}">
                <a16:creationId xmlns:a16="http://schemas.microsoft.com/office/drawing/2014/main" id="{2E709C1C-E53F-FA92-ACB8-FC35F0D61797}"/>
              </a:ext>
            </a:extLst>
          </p:cNvPr>
          <p:cNvSpPr>
            <a:spLocks noGrp="1"/>
          </p:cNvSpPr>
          <p:nvPr>
            <p:ph type="subTitle" idx="13"/>
          </p:nvPr>
        </p:nvSpPr>
        <p:spPr>
          <a:xfrm>
            <a:off x="241306" y="489023"/>
            <a:ext cx="10515600" cy="392113"/>
          </a:xfrm>
        </p:spPr>
        <p:txBody>
          <a:bodyPr>
            <a:noAutofit/>
          </a:bodyPr>
          <a:lstStyle>
            <a:lvl1pPr marL="0" marR="0" indent="0" algn="l" rtl="0">
              <a:lnSpc>
                <a:spcPct val="100000"/>
              </a:lnSpc>
              <a:spcBef>
                <a:spcPts val="0"/>
              </a:spcBef>
              <a:spcAft>
                <a:spcPts val="0"/>
              </a:spcAft>
              <a:buClr>
                <a:srgbClr val="000000"/>
              </a:buClr>
              <a:buFont typeface="Arial" panose="020B0604020202020204" pitchFamily="34" charset="0"/>
              <a:buNone/>
              <a:defRPr lang="pt-BR" sz="2200" b="0" i="0" u="none" strike="noStrike" cap="none" dirty="0">
                <a:solidFill>
                  <a:srgbClr val="00579E"/>
                </a:solidFill>
                <a:latin typeface="Microsoft JhengHei" panose="020B0604030504040204" pitchFamily="34" charset="-120"/>
                <a:ea typeface="Microsoft JhengHei" panose="020B0604030504040204" pitchFamily="34" charset="-120"/>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sp>
        <p:nvSpPr>
          <p:cNvPr id="12" name="Retângulo 11"/>
          <p:cNvSpPr/>
          <p:nvPr userDrawn="1"/>
        </p:nvSpPr>
        <p:spPr>
          <a:xfrm>
            <a:off x="241306" y="896145"/>
            <a:ext cx="1739153" cy="17108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102727BC-6702-B5DA-B212-08D4BE8EC2F5}"/>
              </a:ext>
            </a:extLst>
          </p:cNvPr>
          <p:cNvSpPr txBox="1"/>
          <p:nvPr userDrawn="1"/>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Tree>
    <p:extLst>
      <p:ext uri="{BB962C8B-B14F-4D97-AF65-F5344CB8AC3E}">
        <p14:creationId xmlns:p14="http://schemas.microsoft.com/office/powerpoint/2010/main" val="1141826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pa_seção">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A4004E66-2BB0-4185-66C9-96C9EBCAB3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Subtítulo 2">
            <a:extLst>
              <a:ext uri="{FF2B5EF4-FFF2-40B4-BE49-F238E27FC236}">
                <a16:creationId xmlns:a16="http://schemas.microsoft.com/office/drawing/2014/main" id="{00B1E1F2-F49B-1842-1A9D-D7D167E454EB}"/>
              </a:ext>
            </a:extLst>
          </p:cNvPr>
          <p:cNvSpPr>
            <a:spLocks noGrp="1"/>
          </p:cNvSpPr>
          <p:nvPr>
            <p:ph type="subTitle" idx="13" hasCustomPrompt="1"/>
          </p:nvPr>
        </p:nvSpPr>
        <p:spPr>
          <a:xfrm>
            <a:off x="6096000" y="1695965"/>
            <a:ext cx="5721627" cy="5062644"/>
          </a:xfrm>
        </p:spPr>
        <p:txBody>
          <a:bodyPr anchor="t" anchorCtr="0">
            <a:noAutofit/>
          </a:bodyPr>
          <a:lstStyle>
            <a:lvl1pPr marL="0" marR="0" indent="0" algn="l" rtl="0">
              <a:lnSpc>
                <a:spcPct val="100000"/>
              </a:lnSpc>
              <a:spcBef>
                <a:spcPts val="0"/>
              </a:spcBef>
              <a:spcAft>
                <a:spcPts val="600"/>
              </a:spcAft>
              <a:buClr>
                <a:srgbClr val="000000"/>
              </a:buClr>
              <a:buFont typeface="Arial" panose="020B0604020202020204" pitchFamily="34" charset="0"/>
              <a:buNone/>
              <a:defRPr lang="pt-BR" sz="2800" b="1" i="0" u="none" strike="noStrike" cap="none" dirty="0">
                <a:solidFill>
                  <a:srgbClr val="FFC000"/>
                </a:solidFill>
                <a:latin typeface="Arial Black" panose="020B0A04020102020204" pitchFamily="34" charset="0"/>
                <a:ea typeface="Microsoft JhengHei" panose="020B0604030504040204" pitchFamily="34" charset="-120"/>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1.</a:t>
            </a:r>
          </a:p>
        </p:txBody>
      </p:sp>
      <p:sp>
        <p:nvSpPr>
          <p:cNvPr id="2" name="Título 1"/>
          <p:cNvSpPr>
            <a:spLocks noGrp="1"/>
          </p:cNvSpPr>
          <p:nvPr>
            <p:ph type="title"/>
          </p:nvPr>
        </p:nvSpPr>
        <p:spPr>
          <a:xfrm>
            <a:off x="6541855" y="1695965"/>
            <a:ext cx="5275772" cy="5062644"/>
          </a:xfrm>
          <a:prstGeom prst="rect">
            <a:avLst/>
          </a:prstGeom>
        </p:spPr>
        <p:txBody>
          <a:bodyPr anchor="t">
            <a:normAutofit/>
          </a:bodyPr>
          <a:lstStyle>
            <a:lvl1pPr marR="0" algn="l" rtl="0" eaLnBrk="1" hangingPunct="1">
              <a:lnSpc>
                <a:spcPct val="100000"/>
              </a:lnSpc>
              <a:spcBef>
                <a:spcPts val="0"/>
              </a:spcBef>
              <a:spcAft>
                <a:spcPts val="600"/>
              </a:spcAft>
              <a:buClr>
                <a:srgbClr val="000000"/>
              </a:buClr>
              <a:buSzPts val="4400"/>
              <a:buFont typeface="Arial" panose="020B0604020202020204" pitchFamily="34" charset="0"/>
              <a:defRPr lang="pt-BR" altLang="pt-BR" sz="2800" b="1" i="0" u="none" strike="noStrike" cap="none" baseline="0" dirty="0">
                <a:solidFill>
                  <a:srgbClr val="FFFFFF"/>
                </a:solidFill>
                <a:latin typeface="Arial" panose="020B0604020202020204" pitchFamily="34" charset="0"/>
                <a:ea typeface="Arial"/>
                <a:cs typeface="Arial" panose="020B0604020202020204" pitchFamily="34" charset="0"/>
                <a:sym typeface="Arial" panose="020B0604020202020204" pitchFamily="34" charset="0"/>
              </a:defRPr>
            </a:lvl1pPr>
          </a:lstStyle>
          <a:p>
            <a:pPr eaLnBrk="1" hangingPunct="1">
              <a:buSzPts val="4400"/>
            </a:pPr>
            <a:endParaRPr lang="pt-BR" altLang="pt-BR" sz="3600" dirty="0">
              <a:solidFill>
                <a:srgbClr val="FFFFFF"/>
              </a:solidFill>
            </a:endParaRPr>
          </a:p>
        </p:txBody>
      </p:sp>
      <p:pic>
        <p:nvPicPr>
          <p:cNvPr id="5" name="Google Shape;108;p2">
            <a:extLst>
              <a:ext uri="{FF2B5EF4-FFF2-40B4-BE49-F238E27FC236}">
                <a16:creationId xmlns:a16="http://schemas.microsoft.com/office/drawing/2014/main" id="{8D386594-4B7E-4A21-93FB-DA55D1CE8731}"/>
              </a:ext>
            </a:extLst>
          </p:cNvPr>
          <p:cNvPicPr preferRelativeResize="0"/>
          <p:nvPr userDrawn="1"/>
        </p:nvPicPr>
        <p:blipFill rotWithShape="1">
          <a:blip r:embed="rId3">
            <a:alphaModFix/>
          </a:blip>
          <a:srcRect l="32230" r="118"/>
          <a:stretch/>
        </p:blipFill>
        <p:spPr>
          <a:xfrm>
            <a:off x="10456850" y="262313"/>
            <a:ext cx="1533873" cy="461665"/>
          </a:xfrm>
          <a:prstGeom prst="rect">
            <a:avLst/>
          </a:prstGeom>
          <a:noFill/>
          <a:ln>
            <a:noFill/>
          </a:ln>
        </p:spPr>
      </p:pic>
    </p:spTree>
    <p:extLst>
      <p:ext uri="{BB962C8B-B14F-4D97-AF65-F5344CB8AC3E}">
        <p14:creationId xmlns:p14="http://schemas.microsoft.com/office/powerpoint/2010/main" val="196233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reditos">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A4004E66-2BB0-4185-66C9-96C9EBCAB3A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oogle Shape;108;p2">
            <a:extLst>
              <a:ext uri="{FF2B5EF4-FFF2-40B4-BE49-F238E27FC236}">
                <a16:creationId xmlns:a16="http://schemas.microsoft.com/office/drawing/2014/main" id="{8D386594-4B7E-4A21-93FB-DA55D1CE8731}"/>
              </a:ext>
            </a:extLst>
          </p:cNvPr>
          <p:cNvPicPr preferRelativeResize="0"/>
          <p:nvPr userDrawn="1"/>
        </p:nvPicPr>
        <p:blipFill rotWithShape="1">
          <a:blip r:embed="rId3">
            <a:alphaModFix/>
          </a:blip>
          <a:srcRect l="32230" r="118"/>
          <a:stretch/>
        </p:blipFill>
        <p:spPr>
          <a:xfrm>
            <a:off x="10456850" y="262313"/>
            <a:ext cx="1533873" cy="461665"/>
          </a:xfrm>
          <a:prstGeom prst="rect">
            <a:avLst/>
          </a:prstGeom>
          <a:noFill/>
          <a:ln>
            <a:noFill/>
          </a:ln>
        </p:spPr>
      </p:pic>
      <p:sp>
        <p:nvSpPr>
          <p:cNvPr id="7" name="Espaço Reservado para Texto 2">
            <a:extLst>
              <a:ext uri="{FF2B5EF4-FFF2-40B4-BE49-F238E27FC236}">
                <a16:creationId xmlns:a16="http://schemas.microsoft.com/office/drawing/2014/main" id="{2C49C040-9635-45D4-98A4-1C5C0D5AEC28}"/>
              </a:ext>
            </a:extLst>
          </p:cNvPr>
          <p:cNvSpPr txBox="1">
            <a:spLocks/>
          </p:cNvSpPr>
          <p:nvPr userDrawn="1"/>
        </p:nvSpPr>
        <p:spPr>
          <a:xfrm>
            <a:off x="6096000" y="1354026"/>
            <a:ext cx="6081623" cy="4943257"/>
          </a:xfrm>
          <a:prstGeom prst="rect">
            <a:avLst/>
          </a:prstGeom>
          <a:noFill/>
          <a:ln>
            <a:noFill/>
          </a:ln>
        </p:spPr>
        <p:txBody>
          <a:bodyPr spcFirstLastPara="1" wrap="square" lIns="91425" tIns="45700" rIns="91425" bIns="45700" numCol="2" anchor="t" anchorCtr="0">
            <a:normAutofit fontScale="85000" lnSpcReduction="20000"/>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114300" indent="0" algn="l">
              <a:lnSpc>
                <a:spcPct val="100000"/>
              </a:lnSpc>
              <a:spcBef>
                <a:spcPts val="0"/>
              </a:spcBef>
            </a:pPr>
            <a:r>
              <a:rPr lang="pt-BR" sz="1400" b="1" dirty="0">
                <a:solidFill>
                  <a:schemeClr val="bg1"/>
                </a:solidFill>
              </a:rPr>
              <a:t>RONALDO RAMOS CAIADO</a:t>
            </a:r>
          </a:p>
          <a:p>
            <a:pPr marL="114300" indent="0" algn="l">
              <a:lnSpc>
                <a:spcPct val="100000"/>
              </a:lnSpc>
              <a:spcBef>
                <a:spcPts val="0"/>
              </a:spcBef>
            </a:pPr>
            <a:r>
              <a:rPr lang="pt-BR" sz="1400" dirty="0">
                <a:solidFill>
                  <a:schemeClr val="bg1"/>
                </a:solidFill>
              </a:rPr>
              <a:t>Governador do Estado de Goiás</a:t>
            </a:r>
          </a:p>
          <a:p>
            <a:pPr marL="114300" indent="0" algn="l">
              <a:lnSpc>
                <a:spcPct val="100000"/>
              </a:lnSpc>
              <a:spcBef>
                <a:spcPts val="0"/>
              </a:spcBef>
            </a:pPr>
            <a:endParaRPr lang="pt-BR" sz="1400" dirty="0">
              <a:solidFill>
                <a:schemeClr val="bg1"/>
              </a:solidFill>
            </a:endParaRPr>
          </a:p>
          <a:p>
            <a:pPr marL="114300" indent="0" algn="l">
              <a:lnSpc>
                <a:spcPct val="100000"/>
              </a:lnSpc>
              <a:spcBef>
                <a:spcPts val="0"/>
              </a:spcBef>
            </a:pPr>
            <a:r>
              <a:rPr lang="pt-BR" sz="1400" b="1" dirty="0">
                <a:solidFill>
                  <a:schemeClr val="bg1"/>
                </a:solidFill>
              </a:rPr>
              <a:t>FRANCISCO SÉRVULO FREIRE NOGUEIRA</a:t>
            </a:r>
          </a:p>
          <a:p>
            <a:pPr marL="114300" indent="0" algn="l">
              <a:lnSpc>
                <a:spcPct val="100000"/>
              </a:lnSpc>
              <a:spcBef>
                <a:spcPts val="0"/>
              </a:spcBef>
            </a:pPr>
            <a:r>
              <a:rPr lang="pt-BR" sz="1400" dirty="0">
                <a:solidFill>
                  <a:schemeClr val="bg1"/>
                </a:solidFill>
              </a:rPr>
              <a:t>Secretário de Estado da Economia</a:t>
            </a:r>
          </a:p>
          <a:p>
            <a:pPr marL="114300" indent="0" algn="l">
              <a:lnSpc>
                <a:spcPct val="100000"/>
              </a:lnSpc>
              <a:spcBef>
                <a:spcPts val="0"/>
              </a:spcBef>
            </a:pPr>
            <a:endParaRPr lang="pt-BR" sz="1400" dirty="0">
              <a:solidFill>
                <a:schemeClr val="bg1"/>
              </a:solidFill>
            </a:endParaRPr>
          </a:p>
          <a:p>
            <a:pPr marL="114300" indent="0" algn="l">
              <a:lnSpc>
                <a:spcPct val="100000"/>
              </a:lnSpc>
              <a:spcBef>
                <a:spcPts val="0"/>
              </a:spcBef>
            </a:pPr>
            <a:r>
              <a:rPr lang="pt-BR" sz="1400" b="1" dirty="0">
                <a:solidFill>
                  <a:schemeClr val="bg1"/>
                </a:solidFill>
              </a:rPr>
              <a:t>RENATA LACERDA NOLETO</a:t>
            </a:r>
          </a:p>
          <a:p>
            <a:pPr marL="114300" indent="0" algn="l">
              <a:lnSpc>
                <a:spcPct val="100000"/>
              </a:lnSpc>
              <a:spcBef>
                <a:spcPts val="0"/>
              </a:spcBef>
            </a:pPr>
            <a:r>
              <a:rPr lang="pt-BR" sz="1400" dirty="0">
                <a:solidFill>
                  <a:schemeClr val="bg1"/>
                </a:solidFill>
              </a:rPr>
              <a:t>Secretária-Adjunta</a:t>
            </a:r>
          </a:p>
          <a:p>
            <a:pPr marL="114300" indent="0" algn="l">
              <a:lnSpc>
                <a:spcPct val="100000"/>
              </a:lnSpc>
              <a:spcBef>
                <a:spcPts val="0"/>
              </a:spcBef>
            </a:pPr>
            <a:endParaRPr lang="pt-BR" sz="1400" dirty="0">
              <a:solidFill>
                <a:schemeClr val="bg1"/>
              </a:solidFill>
            </a:endParaRPr>
          </a:p>
          <a:p>
            <a:pPr marL="114300" indent="0" algn="l">
              <a:lnSpc>
                <a:spcPct val="100000"/>
              </a:lnSpc>
              <a:spcBef>
                <a:spcPts val="0"/>
              </a:spcBef>
            </a:pPr>
            <a:r>
              <a:rPr lang="pt-BR" sz="1400" b="1" dirty="0">
                <a:solidFill>
                  <a:schemeClr val="bg1"/>
                </a:solidFill>
              </a:rPr>
              <a:t>RAFAEL BOSCO FERREIRA MELO</a:t>
            </a:r>
          </a:p>
          <a:p>
            <a:pPr marL="114300" indent="0" algn="l">
              <a:lnSpc>
                <a:spcPct val="100000"/>
              </a:lnSpc>
              <a:spcBef>
                <a:spcPts val="0"/>
              </a:spcBef>
            </a:pPr>
            <a:r>
              <a:rPr lang="pt-BR" sz="1400" dirty="0">
                <a:solidFill>
                  <a:schemeClr val="bg1"/>
                </a:solidFill>
              </a:rPr>
              <a:t>Chefe de Gabinete</a:t>
            </a:r>
          </a:p>
          <a:p>
            <a:pPr marL="114300" indent="0" algn="l">
              <a:lnSpc>
                <a:spcPct val="100000"/>
              </a:lnSpc>
              <a:spcBef>
                <a:spcPts val="0"/>
              </a:spcBef>
            </a:pPr>
            <a:endParaRPr lang="pt-BR" sz="1400" dirty="0">
              <a:solidFill>
                <a:schemeClr val="bg1"/>
              </a:solidFill>
            </a:endParaRPr>
          </a:p>
          <a:p>
            <a:pPr marL="114300" indent="0" algn="l">
              <a:lnSpc>
                <a:spcPct val="100000"/>
              </a:lnSpc>
              <a:spcBef>
                <a:spcPts val="0"/>
              </a:spcBef>
            </a:pPr>
            <a:r>
              <a:rPr lang="pt-BR" sz="1400" b="1" dirty="0">
                <a:solidFill>
                  <a:schemeClr val="bg1"/>
                </a:solidFill>
              </a:rPr>
              <a:t>WEDERSON XAVIER DE OLIVEIRA</a:t>
            </a:r>
          </a:p>
          <a:p>
            <a:pPr marL="114300" indent="0" algn="l">
              <a:lnSpc>
                <a:spcPct val="100000"/>
              </a:lnSpc>
              <a:spcBef>
                <a:spcPts val="0"/>
              </a:spcBef>
            </a:pPr>
            <a:r>
              <a:rPr lang="pt-BR" sz="1400" dirty="0">
                <a:solidFill>
                  <a:schemeClr val="bg1"/>
                </a:solidFill>
              </a:rPr>
              <a:t>Subsecretário do Tesouro Estadual</a:t>
            </a:r>
          </a:p>
          <a:p>
            <a:pPr marL="114300" indent="0" algn="l">
              <a:lnSpc>
                <a:spcPct val="100000"/>
              </a:lnSpc>
              <a:spcBef>
                <a:spcPts val="0"/>
              </a:spcBef>
            </a:pPr>
            <a:endParaRPr lang="pt-BR" sz="1400" dirty="0">
              <a:solidFill>
                <a:schemeClr val="bg1"/>
              </a:solidFill>
            </a:endParaRPr>
          </a:p>
          <a:p>
            <a:pPr marL="114300" indent="0" algn="l">
              <a:lnSpc>
                <a:spcPct val="100000"/>
              </a:lnSpc>
              <a:spcBef>
                <a:spcPts val="0"/>
              </a:spcBef>
            </a:pPr>
            <a:r>
              <a:rPr lang="it-IT" sz="1400" b="1" dirty="0">
                <a:solidFill>
                  <a:schemeClr val="bg1"/>
                </a:solidFill>
              </a:rPr>
              <a:t>JULIANA CAMILO MANZI PORTO</a:t>
            </a:r>
          </a:p>
          <a:p>
            <a:pPr marL="114300" indent="0" algn="l">
              <a:lnSpc>
                <a:spcPct val="100000"/>
              </a:lnSpc>
              <a:spcBef>
                <a:spcPts val="0"/>
              </a:spcBef>
            </a:pPr>
            <a:r>
              <a:rPr lang="it-IT" sz="1400" dirty="0">
                <a:solidFill>
                  <a:schemeClr val="bg1"/>
                </a:solidFill>
              </a:rPr>
              <a:t>Superintendente Financeira</a:t>
            </a:r>
            <a:endParaRPr lang="pt-BR" sz="1400" dirty="0">
              <a:solidFill>
                <a:schemeClr val="bg1"/>
              </a:solidFill>
            </a:endParaRPr>
          </a:p>
          <a:p>
            <a:pPr marL="114300" indent="0" algn="l">
              <a:lnSpc>
                <a:spcPct val="100000"/>
              </a:lnSpc>
              <a:spcBef>
                <a:spcPts val="0"/>
              </a:spcBef>
            </a:pPr>
            <a:endParaRPr lang="pt-BR" sz="1400" dirty="0">
              <a:solidFill>
                <a:schemeClr val="bg1"/>
              </a:solidFill>
            </a:endParaRPr>
          </a:p>
          <a:p>
            <a:pPr marL="114300" indent="0" algn="l">
              <a:lnSpc>
                <a:spcPct val="100000"/>
              </a:lnSpc>
              <a:spcBef>
                <a:spcPts val="0"/>
              </a:spcBef>
            </a:pPr>
            <a:r>
              <a:rPr lang="pt-BR" sz="1400" b="1" dirty="0">
                <a:solidFill>
                  <a:schemeClr val="bg1"/>
                </a:solidFill>
              </a:rPr>
              <a:t>PAULO ROBERTO SCALCO</a:t>
            </a:r>
          </a:p>
          <a:p>
            <a:pPr marL="114300" indent="0" algn="l">
              <a:lnSpc>
                <a:spcPct val="100000"/>
              </a:lnSpc>
              <a:spcBef>
                <a:spcPts val="0"/>
              </a:spcBef>
            </a:pPr>
            <a:r>
              <a:rPr lang="pt-BR" sz="1400" b="0" dirty="0">
                <a:solidFill>
                  <a:schemeClr val="bg1"/>
                </a:solidFill>
              </a:rPr>
              <a:t>Gerência de Projeções e Análises Fiscais</a:t>
            </a:r>
          </a:p>
          <a:p>
            <a:pPr marL="114300" indent="0" algn="l">
              <a:lnSpc>
                <a:spcPct val="100000"/>
              </a:lnSpc>
              <a:spcBef>
                <a:spcPts val="0"/>
              </a:spcBef>
            </a:pPr>
            <a:endParaRPr lang="pt-BR" sz="1400" b="0" dirty="0">
              <a:solidFill>
                <a:schemeClr val="bg1"/>
              </a:solidFill>
            </a:endParaRPr>
          </a:p>
          <a:p>
            <a:pPr marL="114300" indent="0" algn="l">
              <a:lnSpc>
                <a:spcPct val="100000"/>
              </a:lnSpc>
              <a:spcBef>
                <a:spcPts val="0"/>
              </a:spcBef>
            </a:pPr>
            <a:r>
              <a:rPr lang="pt-BR" sz="1400" b="1" dirty="0">
                <a:solidFill>
                  <a:schemeClr val="bg1"/>
                </a:solidFill>
              </a:rPr>
              <a:t>LILIAN DA SILVA FAGUNDES</a:t>
            </a:r>
          </a:p>
          <a:p>
            <a:pPr marL="114300" indent="0" algn="l">
              <a:lnSpc>
                <a:spcPct val="100000"/>
              </a:lnSpc>
              <a:spcBef>
                <a:spcPts val="0"/>
              </a:spcBef>
            </a:pPr>
            <a:r>
              <a:rPr lang="pt-BR" sz="1400" b="0" dirty="0">
                <a:solidFill>
                  <a:schemeClr val="bg1"/>
                </a:solidFill>
              </a:rPr>
              <a:t>Subsecretária da Receita Estadual</a:t>
            </a:r>
          </a:p>
          <a:p>
            <a:pPr marL="114300" indent="0" algn="l">
              <a:lnSpc>
                <a:spcPct val="100000"/>
              </a:lnSpc>
              <a:spcBef>
                <a:spcPts val="0"/>
              </a:spcBef>
            </a:pPr>
            <a:endParaRPr lang="pt-BR" sz="1400" b="0" dirty="0">
              <a:solidFill>
                <a:schemeClr val="bg1"/>
              </a:solidFill>
            </a:endParaRPr>
          </a:p>
          <a:p>
            <a:pPr marL="114300" indent="0" algn="l">
              <a:lnSpc>
                <a:spcPct val="100000"/>
              </a:lnSpc>
              <a:spcBef>
                <a:spcPts val="0"/>
              </a:spcBef>
            </a:pPr>
            <a:r>
              <a:rPr lang="pt-BR" sz="1400" b="1" dirty="0">
                <a:solidFill>
                  <a:schemeClr val="bg1"/>
                </a:solidFill>
              </a:rPr>
              <a:t>LUCIANO ALVES PESSOA</a:t>
            </a:r>
          </a:p>
          <a:p>
            <a:pPr marL="114300" indent="0" algn="l">
              <a:lnSpc>
                <a:spcPct val="100000"/>
              </a:lnSpc>
              <a:spcBef>
                <a:spcPts val="0"/>
              </a:spcBef>
            </a:pPr>
            <a:r>
              <a:rPr lang="pt-BR" sz="1400" b="0" dirty="0">
                <a:solidFill>
                  <a:schemeClr val="bg1"/>
                </a:solidFill>
              </a:rPr>
              <a:t>Superintendente de Informações Fiscais</a:t>
            </a:r>
          </a:p>
          <a:p>
            <a:pPr marL="114300" indent="0" algn="l">
              <a:lnSpc>
                <a:spcPct val="100000"/>
              </a:lnSpc>
              <a:spcBef>
                <a:spcPts val="0"/>
              </a:spcBef>
            </a:pPr>
            <a:endParaRPr lang="pt-BR" sz="1400" b="1" dirty="0">
              <a:solidFill>
                <a:schemeClr val="bg1"/>
              </a:solidFill>
            </a:endParaRPr>
          </a:p>
          <a:p>
            <a:pPr marL="114300" indent="0" algn="l">
              <a:lnSpc>
                <a:spcPct val="100000"/>
              </a:lnSpc>
              <a:spcBef>
                <a:spcPts val="0"/>
              </a:spcBef>
            </a:pPr>
            <a:r>
              <a:rPr lang="pt-BR" sz="1400" b="1" dirty="0">
                <a:solidFill>
                  <a:schemeClr val="bg1"/>
                </a:solidFill>
              </a:rPr>
              <a:t>MARCELO DE MESQUITA LIMA</a:t>
            </a:r>
          </a:p>
          <a:p>
            <a:pPr marL="114300" indent="0" algn="l">
              <a:lnSpc>
                <a:spcPct val="100000"/>
              </a:lnSpc>
              <a:spcBef>
                <a:spcPts val="0"/>
              </a:spcBef>
            </a:pPr>
            <a:r>
              <a:rPr lang="pt-BR" sz="1400" b="0" dirty="0">
                <a:solidFill>
                  <a:schemeClr val="bg1"/>
                </a:solidFill>
              </a:rPr>
              <a:t>Superintendência de Controle e Auditoria</a:t>
            </a:r>
          </a:p>
          <a:p>
            <a:pPr marL="114300" indent="0" algn="l">
              <a:lnSpc>
                <a:spcPct val="100000"/>
              </a:lnSpc>
              <a:spcBef>
                <a:spcPts val="0"/>
              </a:spcBef>
            </a:pPr>
            <a:endParaRPr lang="pt-BR" sz="1400" b="0" dirty="0">
              <a:solidFill>
                <a:schemeClr val="bg1"/>
              </a:solidFill>
            </a:endParaRPr>
          </a:p>
          <a:p>
            <a:pPr marL="11430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1400" b="1" dirty="0">
                <a:solidFill>
                  <a:schemeClr val="bg1"/>
                </a:solidFill>
              </a:rPr>
              <a:t>FABIANO GOMES DE PAULA</a:t>
            </a:r>
          </a:p>
          <a:p>
            <a:pPr marL="114300" indent="0" algn="l">
              <a:lnSpc>
                <a:spcPct val="100000"/>
              </a:lnSpc>
              <a:spcBef>
                <a:spcPts val="0"/>
              </a:spcBef>
            </a:pPr>
            <a:r>
              <a:rPr lang="pt-BR" sz="1400" b="0" dirty="0">
                <a:solidFill>
                  <a:schemeClr val="bg1"/>
                </a:solidFill>
              </a:rPr>
              <a:t>Superintendência de Recuperação de Créditos</a:t>
            </a:r>
          </a:p>
          <a:p>
            <a:pPr marL="114300" indent="0" algn="l">
              <a:lnSpc>
                <a:spcPct val="100000"/>
              </a:lnSpc>
              <a:spcBef>
                <a:spcPts val="0"/>
              </a:spcBef>
            </a:pPr>
            <a:r>
              <a:rPr lang="pt-BR" sz="1400" b="1" dirty="0">
                <a:solidFill>
                  <a:schemeClr val="bg1"/>
                </a:solidFill>
              </a:rPr>
              <a:t>DEIBE PAIVA LIMA</a:t>
            </a:r>
          </a:p>
          <a:p>
            <a:pPr marL="114300" indent="0" algn="l">
              <a:lnSpc>
                <a:spcPct val="100000"/>
              </a:lnSpc>
              <a:spcBef>
                <a:spcPts val="0"/>
              </a:spcBef>
            </a:pPr>
            <a:r>
              <a:rPr lang="pt-BR" sz="1400" b="0" dirty="0">
                <a:solidFill>
                  <a:schemeClr val="bg1"/>
                </a:solidFill>
              </a:rPr>
              <a:t>Gerência de Integração e Análise de Dados</a:t>
            </a:r>
          </a:p>
          <a:p>
            <a:pPr marL="114300" indent="0" algn="l">
              <a:lnSpc>
                <a:spcPct val="100000"/>
              </a:lnSpc>
              <a:spcBef>
                <a:spcPts val="0"/>
              </a:spcBef>
            </a:pPr>
            <a:endParaRPr lang="pt-BR" sz="1400" b="1" dirty="0">
              <a:solidFill>
                <a:schemeClr val="bg1"/>
              </a:solidFill>
            </a:endParaRPr>
          </a:p>
          <a:p>
            <a:pPr marL="114300" indent="0" algn="l">
              <a:lnSpc>
                <a:spcPct val="100000"/>
              </a:lnSpc>
              <a:spcBef>
                <a:spcPts val="0"/>
              </a:spcBef>
            </a:pPr>
            <a:r>
              <a:rPr lang="pt-BR" sz="1400" b="1" dirty="0">
                <a:solidFill>
                  <a:schemeClr val="bg1"/>
                </a:solidFill>
              </a:rPr>
              <a:t>FERNANDO CÉSAR GANZER</a:t>
            </a:r>
          </a:p>
          <a:p>
            <a:pPr marL="114300" indent="0" algn="l">
              <a:lnSpc>
                <a:spcPct val="100000"/>
              </a:lnSpc>
              <a:spcBef>
                <a:spcPts val="0"/>
              </a:spcBef>
            </a:pPr>
            <a:r>
              <a:rPr lang="pt-BR" sz="1400" b="0" dirty="0">
                <a:solidFill>
                  <a:schemeClr val="bg1"/>
                </a:solidFill>
              </a:rPr>
              <a:t>Gerência de Combustíveis</a:t>
            </a:r>
          </a:p>
          <a:p>
            <a:pPr marL="114300" indent="0" algn="l">
              <a:lnSpc>
                <a:spcPct val="100000"/>
              </a:lnSpc>
              <a:spcBef>
                <a:spcPts val="0"/>
              </a:spcBef>
            </a:pPr>
            <a:endParaRPr lang="pt-BR" sz="1400" b="0" dirty="0">
              <a:solidFill>
                <a:schemeClr val="bg1"/>
              </a:solidFill>
            </a:endParaRPr>
          </a:p>
          <a:p>
            <a:pPr marL="114300" indent="0" algn="l">
              <a:lnSpc>
                <a:spcPct val="100000"/>
              </a:lnSpc>
              <a:spcBef>
                <a:spcPts val="0"/>
              </a:spcBef>
            </a:pPr>
            <a:r>
              <a:rPr lang="pt-BR" sz="1400" b="1" dirty="0">
                <a:solidFill>
                  <a:schemeClr val="bg1"/>
                </a:solidFill>
              </a:rPr>
              <a:t>NIXON WANDER GENTIL RAMALHO</a:t>
            </a:r>
          </a:p>
          <a:p>
            <a:pPr marL="114300" indent="0" algn="l">
              <a:lnSpc>
                <a:spcPct val="100000"/>
              </a:lnSpc>
              <a:spcBef>
                <a:spcPts val="0"/>
              </a:spcBef>
            </a:pPr>
            <a:r>
              <a:rPr lang="pt-BR" sz="1400" b="0" dirty="0">
                <a:solidFill>
                  <a:schemeClr val="bg1"/>
                </a:solidFill>
              </a:rPr>
              <a:t>Gerência de Substituição Tributária</a:t>
            </a:r>
          </a:p>
          <a:p>
            <a:pPr marL="114300" indent="0" algn="l">
              <a:lnSpc>
                <a:spcPct val="100000"/>
              </a:lnSpc>
              <a:spcBef>
                <a:spcPts val="0"/>
              </a:spcBef>
            </a:pPr>
            <a:endParaRPr lang="pt-BR" sz="1400" b="1" dirty="0">
              <a:solidFill>
                <a:schemeClr val="bg1"/>
              </a:solidFill>
            </a:endParaRPr>
          </a:p>
          <a:p>
            <a:pPr marL="114300" indent="0" algn="l">
              <a:lnSpc>
                <a:spcPct val="100000"/>
              </a:lnSpc>
              <a:spcBef>
                <a:spcPts val="0"/>
              </a:spcBef>
            </a:pPr>
            <a:r>
              <a:rPr lang="pt-BR" sz="1400" b="1" dirty="0">
                <a:solidFill>
                  <a:schemeClr val="bg1"/>
                </a:solidFill>
              </a:rPr>
              <a:t>FRANCISCO LEANDRO NETO</a:t>
            </a:r>
          </a:p>
          <a:p>
            <a:pPr marL="114300" indent="0" algn="l">
              <a:lnSpc>
                <a:spcPct val="100000"/>
              </a:lnSpc>
              <a:spcBef>
                <a:spcPts val="0"/>
              </a:spcBef>
            </a:pPr>
            <a:r>
              <a:rPr lang="pt-BR" sz="1400" b="0" dirty="0">
                <a:solidFill>
                  <a:schemeClr val="bg1"/>
                </a:solidFill>
              </a:rPr>
              <a:t>Gerência de Auditoria de Indústria e Atacado</a:t>
            </a:r>
          </a:p>
          <a:p>
            <a:pPr marL="114300" indent="0" algn="l">
              <a:lnSpc>
                <a:spcPct val="100000"/>
              </a:lnSpc>
              <a:spcBef>
                <a:spcPts val="0"/>
              </a:spcBef>
            </a:pPr>
            <a:endParaRPr lang="pt-BR" sz="1400" b="1" dirty="0">
              <a:solidFill>
                <a:schemeClr val="bg1"/>
              </a:solidFill>
            </a:endParaRPr>
          </a:p>
          <a:p>
            <a:pPr marL="114300" indent="0" algn="l">
              <a:lnSpc>
                <a:spcPct val="100000"/>
              </a:lnSpc>
              <a:spcBef>
                <a:spcPts val="0"/>
              </a:spcBef>
            </a:pPr>
            <a:r>
              <a:rPr lang="pt-BR" sz="1400" b="1" dirty="0">
                <a:solidFill>
                  <a:schemeClr val="bg1"/>
                </a:solidFill>
              </a:rPr>
              <a:t>ROBERTO GONÇALVES DE CASTRO</a:t>
            </a:r>
          </a:p>
          <a:p>
            <a:pPr marL="114300" indent="0" algn="l">
              <a:lnSpc>
                <a:spcPct val="100000"/>
              </a:lnSpc>
              <a:spcBef>
                <a:spcPts val="0"/>
              </a:spcBef>
            </a:pPr>
            <a:r>
              <a:rPr lang="pt-BR" sz="1400" b="0" dirty="0">
                <a:solidFill>
                  <a:schemeClr val="bg1"/>
                </a:solidFill>
              </a:rPr>
              <a:t>Gerência de Auditoria de Varejo e Serviços</a:t>
            </a:r>
          </a:p>
          <a:p>
            <a:pPr marL="114300" indent="0" algn="l">
              <a:lnSpc>
                <a:spcPct val="100000"/>
              </a:lnSpc>
              <a:spcBef>
                <a:spcPts val="0"/>
              </a:spcBef>
            </a:pPr>
            <a:endParaRPr lang="pt-BR" sz="1400" b="1" dirty="0">
              <a:solidFill>
                <a:schemeClr val="bg1"/>
              </a:solidFill>
            </a:endParaRPr>
          </a:p>
          <a:p>
            <a:pPr marL="114300" indent="0" algn="l">
              <a:lnSpc>
                <a:spcPct val="100000"/>
              </a:lnSpc>
              <a:spcBef>
                <a:spcPts val="0"/>
              </a:spcBef>
            </a:pPr>
            <a:r>
              <a:rPr lang="pt-BR" sz="1400" b="1" dirty="0">
                <a:solidFill>
                  <a:schemeClr val="bg1"/>
                </a:solidFill>
              </a:rPr>
              <a:t>JAILTON GOMES</a:t>
            </a:r>
          </a:p>
          <a:p>
            <a:pPr marL="114300" indent="0" algn="l">
              <a:lnSpc>
                <a:spcPct val="100000"/>
              </a:lnSpc>
              <a:spcBef>
                <a:spcPts val="0"/>
              </a:spcBef>
            </a:pPr>
            <a:r>
              <a:rPr lang="pt-BR" sz="1400" b="0" dirty="0">
                <a:solidFill>
                  <a:schemeClr val="bg1"/>
                </a:solidFill>
              </a:rPr>
              <a:t>Gerência de Auditoria das Operações de Comércio Exterior e SUFRAMA</a:t>
            </a:r>
          </a:p>
          <a:p>
            <a:pPr marL="114300" indent="0" algn="l">
              <a:lnSpc>
                <a:spcPct val="100000"/>
              </a:lnSpc>
              <a:spcBef>
                <a:spcPts val="0"/>
              </a:spcBef>
            </a:pPr>
            <a:endParaRPr lang="pt-BR" sz="1400" b="1" dirty="0">
              <a:solidFill>
                <a:schemeClr val="bg1"/>
              </a:solidFill>
            </a:endParaRPr>
          </a:p>
          <a:p>
            <a:pPr marL="114300" indent="0" algn="l">
              <a:lnSpc>
                <a:spcPct val="100000"/>
              </a:lnSpc>
              <a:spcBef>
                <a:spcPts val="0"/>
              </a:spcBef>
            </a:pPr>
            <a:r>
              <a:rPr lang="pt-BR" sz="1400" b="1" dirty="0">
                <a:solidFill>
                  <a:schemeClr val="bg1"/>
                </a:solidFill>
              </a:rPr>
              <a:t>RODRIGO DE PAULA SILVA</a:t>
            </a:r>
          </a:p>
          <a:p>
            <a:pPr marL="114300" indent="0" algn="l">
              <a:lnSpc>
                <a:spcPct val="100000"/>
              </a:lnSpc>
              <a:spcBef>
                <a:spcPts val="0"/>
              </a:spcBef>
            </a:pPr>
            <a:r>
              <a:rPr lang="pt-BR" sz="1400" b="0" dirty="0">
                <a:solidFill>
                  <a:schemeClr val="bg1"/>
                </a:solidFill>
              </a:rPr>
              <a:t>Gerência do ITCD</a:t>
            </a:r>
          </a:p>
          <a:p>
            <a:pPr marL="114300" indent="0" algn="l">
              <a:lnSpc>
                <a:spcPct val="100000"/>
              </a:lnSpc>
              <a:spcBef>
                <a:spcPts val="0"/>
              </a:spcBef>
            </a:pPr>
            <a:endParaRPr lang="pt-BR" sz="1400" b="1" dirty="0">
              <a:solidFill>
                <a:schemeClr val="bg1"/>
              </a:solidFill>
            </a:endParaRPr>
          </a:p>
          <a:p>
            <a:pPr marL="114300" indent="0" algn="l">
              <a:lnSpc>
                <a:spcPct val="100000"/>
              </a:lnSpc>
              <a:spcBef>
                <a:spcPts val="0"/>
              </a:spcBef>
            </a:pPr>
            <a:r>
              <a:rPr lang="pt-BR" sz="1400" b="1" dirty="0">
                <a:solidFill>
                  <a:schemeClr val="bg1"/>
                </a:solidFill>
              </a:rPr>
              <a:t>JORGE ARÊAS DIMARIA DA SILVA</a:t>
            </a:r>
          </a:p>
          <a:p>
            <a:pPr marL="114300" indent="0" algn="l">
              <a:lnSpc>
                <a:spcPct val="100000"/>
              </a:lnSpc>
              <a:spcBef>
                <a:spcPts val="0"/>
              </a:spcBef>
            </a:pPr>
            <a:r>
              <a:rPr lang="pt-BR" sz="1400" b="0" dirty="0">
                <a:solidFill>
                  <a:schemeClr val="bg1"/>
                </a:solidFill>
              </a:rPr>
              <a:t>Gerência do IPVA</a:t>
            </a:r>
          </a:p>
          <a:p>
            <a:pPr marL="114300" indent="0" algn="l">
              <a:lnSpc>
                <a:spcPct val="100000"/>
              </a:lnSpc>
              <a:spcBef>
                <a:spcPts val="0"/>
              </a:spcBef>
            </a:pPr>
            <a:endParaRPr lang="pt-BR" sz="1400" b="1" dirty="0">
              <a:solidFill>
                <a:schemeClr val="bg1"/>
              </a:solidFill>
            </a:endParaRPr>
          </a:p>
          <a:p>
            <a:pPr marL="114300" indent="0" algn="l">
              <a:lnSpc>
                <a:spcPct val="100000"/>
              </a:lnSpc>
              <a:spcBef>
                <a:spcPts val="0"/>
              </a:spcBef>
            </a:pPr>
            <a:r>
              <a:rPr lang="pt-BR" sz="1400" b="1" dirty="0">
                <a:solidFill>
                  <a:schemeClr val="bg1"/>
                </a:solidFill>
              </a:rPr>
              <a:t>EQUIPE TÉCNICA </a:t>
            </a:r>
          </a:p>
          <a:p>
            <a:pPr marL="11430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1400" b="0" dirty="0">
                <a:solidFill>
                  <a:schemeClr val="bg1"/>
                </a:solidFill>
              </a:rPr>
              <a:t>Jorge Henrique Barros Lemos – GIAD</a:t>
            </a:r>
          </a:p>
          <a:p>
            <a:pPr marL="11430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1400" b="0" dirty="0">
                <a:solidFill>
                  <a:schemeClr val="bg1"/>
                </a:solidFill>
              </a:rPr>
              <a:t>Marcus Paulo Rodrigues Montalvão – GEPAF</a:t>
            </a:r>
          </a:p>
          <a:p>
            <a:pPr marL="11430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1400" b="0" dirty="0">
                <a:solidFill>
                  <a:schemeClr val="bg1"/>
                </a:solidFill>
              </a:rPr>
              <a:t>Marina Torres Pacheco – GIAD</a:t>
            </a:r>
          </a:p>
          <a:p>
            <a:pPr marL="11430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1400" b="0" dirty="0">
                <a:solidFill>
                  <a:schemeClr val="bg1"/>
                </a:solidFill>
              </a:rPr>
              <a:t>Natanael Soares Leite – GEPAF</a:t>
            </a:r>
          </a:p>
          <a:p>
            <a:pPr marL="11430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1400" b="0" dirty="0">
                <a:solidFill>
                  <a:schemeClr val="bg1"/>
                </a:solidFill>
              </a:rPr>
              <a:t>Raphael Maciel de Lima – GEPAF</a:t>
            </a:r>
          </a:p>
        </p:txBody>
      </p:sp>
    </p:spTree>
    <p:extLst>
      <p:ext uri="{BB962C8B-B14F-4D97-AF65-F5344CB8AC3E}">
        <p14:creationId xmlns:p14="http://schemas.microsoft.com/office/powerpoint/2010/main" val="2499066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s_partes_conteúdo">
    <p:spTree>
      <p:nvGrpSpPr>
        <p:cNvPr id="1" name=""/>
        <p:cNvGrpSpPr/>
        <p:nvPr/>
      </p:nvGrpSpPr>
      <p:grpSpPr>
        <a:xfrm>
          <a:off x="0" y="0"/>
          <a:ext cx="0" cy="0"/>
          <a:chOff x="0" y="0"/>
          <a:chExt cx="0" cy="0"/>
        </a:xfrm>
      </p:grpSpPr>
      <p:sp>
        <p:nvSpPr>
          <p:cNvPr id="3" name="Espaço Reservado para Conteúdo 2"/>
          <p:cNvSpPr>
            <a:spLocks noGrp="1"/>
          </p:cNvSpPr>
          <p:nvPr>
            <p:ph sz="half" idx="1"/>
          </p:nvPr>
        </p:nvSpPr>
        <p:spPr>
          <a:xfrm>
            <a:off x="838200" y="1253331"/>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253331"/>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8" name="Espaço Reservado para Data 3"/>
          <p:cNvSpPr>
            <a:spLocks noGrp="1"/>
          </p:cNvSpPr>
          <p:nvPr>
            <p:ph type="dt" sz="half" idx="10"/>
          </p:nvPr>
        </p:nvSpPr>
        <p:spPr>
          <a:xfrm>
            <a:off x="838200" y="6472341"/>
            <a:ext cx="2743200" cy="365125"/>
          </a:xfrm>
        </p:spPr>
        <p:txBody>
          <a:bodyPr/>
          <a:lstStyle>
            <a:lvl1pPr>
              <a:defRPr sz="1000"/>
            </a:lvl1pPr>
          </a:lstStyle>
          <a:p>
            <a:fld id="{A05A2D86-F1E3-4BFB-BFA1-5406F3A8B1AD}" type="datetime1">
              <a:rPr lang="pt-BR" smtClean="0"/>
              <a:t>28/08/2024</a:t>
            </a:fld>
            <a:endParaRPr lang="pt-BR"/>
          </a:p>
        </p:txBody>
      </p:sp>
      <p:sp>
        <p:nvSpPr>
          <p:cNvPr id="9" name="Espaço Reservado para Rodapé 4"/>
          <p:cNvSpPr>
            <a:spLocks noGrp="1"/>
          </p:cNvSpPr>
          <p:nvPr>
            <p:ph type="ftr" sz="quarter" idx="11"/>
          </p:nvPr>
        </p:nvSpPr>
        <p:spPr>
          <a:xfrm>
            <a:off x="4038600" y="6472341"/>
            <a:ext cx="4114800" cy="365125"/>
          </a:xfrm>
        </p:spPr>
        <p:txBody>
          <a:bodyPr/>
          <a:lstStyle>
            <a:lvl1pPr>
              <a:defRPr sz="1000"/>
            </a:lvl1pPr>
          </a:lstStyle>
          <a:p>
            <a:r>
              <a:rPr lang="pt-BR"/>
              <a:t>Boletim Econômico | Secretaria de Estado da Economia</a:t>
            </a:r>
            <a:endParaRPr lang="pt-BR" dirty="0"/>
          </a:p>
        </p:txBody>
      </p:sp>
      <p:sp>
        <p:nvSpPr>
          <p:cNvPr id="10" name="Espaço Reservado para Número de Slide 5"/>
          <p:cNvSpPr>
            <a:spLocks noGrp="1"/>
          </p:cNvSpPr>
          <p:nvPr>
            <p:ph type="sldNum" sz="quarter" idx="12"/>
          </p:nvPr>
        </p:nvSpPr>
        <p:spPr>
          <a:xfrm>
            <a:off x="8610600" y="6472341"/>
            <a:ext cx="2743200" cy="365125"/>
          </a:xfrm>
        </p:spPr>
        <p:txBody>
          <a:bodyPr/>
          <a:lstStyle>
            <a:lvl1pPr>
              <a:defRPr sz="1000"/>
            </a:lvl1pPr>
          </a:lstStyle>
          <a:p>
            <a:fld id="{FAACE0D2-E678-453C-8082-E08B461DE721}" type="slidenum">
              <a:rPr lang="pt-BR" smtClean="0"/>
              <a:pPr/>
              <a:t>‹nº›</a:t>
            </a:fld>
            <a:endParaRPr lang="pt-BR"/>
          </a:p>
        </p:txBody>
      </p:sp>
      <p:sp>
        <p:nvSpPr>
          <p:cNvPr id="2" name="Espaço Reservado para Título 1">
            <a:extLst>
              <a:ext uri="{FF2B5EF4-FFF2-40B4-BE49-F238E27FC236}">
                <a16:creationId xmlns:a16="http://schemas.microsoft.com/office/drawing/2014/main" id="{66FF00E5-A4EA-4468-A251-86B589FB00CE}"/>
              </a:ext>
            </a:extLst>
          </p:cNvPr>
          <p:cNvSpPr>
            <a:spLocks noGrp="1"/>
          </p:cNvSpPr>
          <p:nvPr>
            <p:ph type="title"/>
          </p:nvPr>
        </p:nvSpPr>
        <p:spPr>
          <a:xfrm>
            <a:off x="45719" y="1"/>
            <a:ext cx="10835083" cy="438149"/>
          </a:xfrm>
          <a:prstGeom prst="rect">
            <a:avLst/>
          </a:prstGeom>
        </p:spPr>
        <p:txBody>
          <a:bodyPr vert="horz" lIns="91440" tIns="45720" rIns="91440" bIns="45720" rtlCol="0" anchor="ctr">
            <a:noAutofit/>
          </a:bodyPr>
          <a:lstStyle>
            <a:lvl1pPr>
              <a:defRPr>
                <a:solidFill>
                  <a:srgbClr val="002E6B"/>
                </a:solidFill>
              </a:defRPr>
            </a:lvl1pPr>
          </a:lstStyle>
          <a:p>
            <a:r>
              <a:rPr lang="pt-BR" dirty="0"/>
              <a:t>Clique para editar o título mestre</a:t>
            </a:r>
          </a:p>
        </p:txBody>
      </p:sp>
      <p:sp>
        <p:nvSpPr>
          <p:cNvPr id="6" name="Subtítulo 2">
            <a:extLst>
              <a:ext uri="{FF2B5EF4-FFF2-40B4-BE49-F238E27FC236}">
                <a16:creationId xmlns:a16="http://schemas.microsoft.com/office/drawing/2014/main" id="{177941B4-9BC5-8FCE-83E7-4FE92E137221}"/>
              </a:ext>
            </a:extLst>
          </p:cNvPr>
          <p:cNvSpPr>
            <a:spLocks noGrp="1"/>
          </p:cNvSpPr>
          <p:nvPr>
            <p:ph type="subTitle" idx="13"/>
          </p:nvPr>
        </p:nvSpPr>
        <p:spPr>
          <a:xfrm>
            <a:off x="45719" y="375247"/>
            <a:ext cx="8848115" cy="392113"/>
          </a:xfrm>
        </p:spPr>
        <p:txBody>
          <a:bodyPr>
            <a:noAutofit/>
          </a:bodyPr>
          <a:lstStyle>
            <a:lvl1pPr marL="0" marR="0" indent="0" algn="l" rtl="0">
              <a:lnSpc>
                <a:spcPct val="100000"/>
              </a:lnSpc>
              <a:spcBef>
                <a:spcPts val="0"/>
              </a:spcBef>
              <a:spcAft>
                <a:spcPts val="0"/>
              </a:spcAft>
              <a:buClr>
                <a:srgbClr val="000000"/>
              </a:buClr>
              <a:buFont typeface="Arial" panose="020B0604020202020204" pitchFamily="34" charset="0"/>
              <a:buNone/>
              <a:defRPr lang="pt-BR" sz="2200" b="0" i="0" u="none" strike="noStrike" cap="none" dirty="0">
                <a:solidFill>
                  <a:srgbClr val="00579E"/>
                </a:solidFill>
                <a:latin typeface="Microsoft JhengHei" panose="020B0604030504040204" pitchFamily="34" charset="-120"/>
                <a:ea typeface="Microsoft JhengHei" panose="020B0604030504040204" pitchFamily="34" charset="-120"/>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grpSp>
        <p:nvGrpSpPr>
          <p:cNvPr id="14" name="Agrupar 13">
            <a:extLst>
              <a:ext uri="{FF2B5EF4-FFF2-40B4-BE49-F238E27FC236}">
                <a16:creationId xmlns:a16="http://schemas.microsoft.com/office/drawing/2014/main" id="{B31936AB-498B-816E-9507-13FBAC74D44A}"/>
              </a:ext>
            </a:extLst>
          </p:cNvPr>
          <p:cNvGrpSpPr/>
          <p:nvPr userDrawn="1"/>
        </p:nvGrpSpPr>
        <p:grpSpPr>
          <a:xfrm>
            <a:off x="-2" y="-3604"/>
            <a:ext cx="18000" cy="817990"/>
            <a:chOff x="68577" y="-3604"/>
            <a:chExt cx="45720" cy="817990"/>
          </a:xfrm>
        </p:grpSpPr>
        <p:sp>
          <p:nvSpPr>
            <p:cNvPr id="15" name="Retângulo 14">
              <a:extLst>
                <a:ext uri="{FF2B5EF4-FFF2-40B4-BE49-F238E27FC236}">
                  <a16:creationId xmlns:a16="http://schemas.microsoft.com/office/drawing/2014/main" id="{F19EB391-C571-24B1-8DC0-230E664DD85C}"/>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6" name="Retângulo 15">
              <a:extLst>
                <a:ext uri="{FF2B5EF4-FFF2-40B4-BE49-F238E27FC236}">
                  <a16:creationId xmlns:a16="http://schemas.microsoft.com/office/drawing/2014/main" id="{13C4C650-6E96-A309-0D23-B1FA75AC27D1}"/>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7" name="Retângulo 16">
              <a:extLst>
                <a:ext uri="{FF2B5EF4-FFF2-40B4-BE49-F238E27FC236}">
                  <a16:creationId xmlns:a16="http://schemas.microsoft.com/office/drawing/2014/main" id="{A567C39A-2070-974F-ADCF-C2DC08E32E28}"/>
                </a:ext>
              </a:extLst>
            </p:cNvPr>
            <p:cNvSpPr/>
            <p:nvPr userDrawn="1"/>
          </p:nvSpPr>
          <p:spPr>
            <a:xfrm>
              <a:off x="68577" y="540786"/>
              <a:ext cx="45720"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grpSp>
    </p:spTree>
    <p:extLst>
      <p:ext uri="{BB962C8B-B14F-4D97-AF65-F5344CB8AC3E}">
        <p14:creationId xmlns:p14="http://schemas.microsoft.com/office/powerpoint/2010/main" val="3249542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3" name="Espaço Reservado para Texto 2"/>
          <p:cNvSpPr>
            <a:spLocks noGrp="1"/>
          </p:cNvSpPr>
          <p:nvPr>
            <p:ph type="body" idx="1"/>
          </p:nvPr>
        </p:nvSpPr>
        <p:spPr>
          <a:xfrm>
            <a:off x="839788" y="139705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220964"/>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39705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220964"/>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10" name="Espaço Reservado para Data 3"/>
          <p:cNvSpPr>
            <a:spLocks noGrp="1"/>
          </p:cNvSpPr>
          <p:nvPr>
            <p:ph type="dt" sz="half" idx="10"/>
          </p:nvPr>
        </p:nvSpPr>
        <p:spPr>
          <a:xfrm>
            <a:off x="838200" y="6472341"/>
            <a:ext cx="2743200" cy="365125"/>
          </a:xfrm>
        </p:spPr>
        <p:txBody>
          <a:bodyPr/>
          <a:lstStyle>
            <a:lvl1pPr>
              <a:defRPr sz="1000"/>
            </a:lvl1pPr>
          </a:lstStyle>
          <a:p>
            <a:fld id="{32F85AFF-28FF-460E-8CBD-61F6616AD901}" type="datetime1">
              <a:rPr lang="pt-BR" smtClean="0"/>
              <a:t>28/08/2024</a:t>
            </a:fld>
            <a:endParaRPr lang="pt-BR"/>
          </a:p>
        </p:txBody>
      </p:sp>
      <p:sp>
        <p:nvSpPr>
          <p:cNvPr id="11" name="Espaço Reservado para Rodapé 4"/>
          <p:cNvSpPr>
            <a:spLocks noGrp="1"/>
          </p:cNvSpPr>
          <p:nvPr>
            <p:ph type="ftr" sz="quarter" idx="11"/>
          </p:nvPr>
        </p:nvSpPr>
        <p:spPr>
          <a:xfrm>
            <a:off x="4038600" y="6472341"/>
            <a:ext cx="4114800" cy="365125"/>
          </a:xfrm>
        </p:spPr>
        <p:txBody>
          <a:bodyPr/>
          <a:lstStyle>
            <a:lvl1pPr>
              <a:defRPr sz="1000"/>
            </a:lvl1pPr>
          </a:lstStyle>
          <a:p>
            <a:r>
              <a:rPr lang="pt-BR"/>
              <a:t>Boletim Econômico | Secretaria de Estado da Economia</a:t>
            </a:r>
            <a:endParaRPr lang="pt-BR" dirty="0"/>
          </a:p>
        </p:txBody>
      </p:sp>
      <p:sp>
        <p:nvSpPr>
          <p:cNvPr id="12" name="Espaço Reservado para Número de Slide 5"/>
          <p:cNvSpPr>
            <a:spLocks noGrp="1"/>
          </p:cNvSpPr>
          <p:nvPr>
            <p:ph type="sldNum" sz="quarter" idx="12"/>
          </p:nvPr>
        </p:nvSpPr>
        <p:spPr>
          <a:xfrm>
            <a:off x="8610600" y="6472341"/>
            <a:ext cx="2743200" cy="365125"/>
          </a:xfrm>
        </p:spPr>
        <p:txBody>
          <a:bodyPr/>
          <a:lstStyle>
            <a:lvl1pPr>
              <a:defRPr sz="1000"/>
            </a:lvl1pPr>
          </a:lstStyle>
          <a:p>
            <a:fld id="{FAACE0D2-E678-453C-8082-E08B461DE721}" type="slidenum">
              <a:rPr lang="pt-BR" smtClean="0"/>
              <a:pPr/>
              <a:t>‹nº›</a:t>
            </a:fld>
            <a:endParaRPr lang="pt-BR"/>
          </a:p>
        </p:txBody>
      </p:sp>
      <p:sp>
        <p:nvSpPr>
          <p:cNvPr id="2" name="Espaço Reservado para Título 1">
            <a:extLst>
              <a:ext uri="{FF2B5EF4-FFF2-40B4-BE49-F238E27FC236}">
                <a16:creationId xmlns:a16="http://schemas.microsoft.com/office/drawing/2014/main" id="{488CC5E4-C104-E76D-1737-0E249282AB3E}"/>
              </a:ext>
            </a:extLst>
          </p:cNvPr>
          <p:cNvSpPr>
            <a:spLocks noGrp="1"/>
          </p:cNvSpPr>
          <p:nvPr>
            <p:ph type="title"/>
          </p:nvPr>
        </p:nvSpPr>
        <p:spPr>
          <a:xfrm>
            <a:off x="45719" y="1"/>
            <a:ext cx="10835083" cy="438149"/>
          </a:xfrm>
          <a:prstGeom prst="rect">
            <a:avLst/>
          </a:prstGeom>
        </p:spPr>
        <p:txBody>
          <a:bodyPr vert="horz" lIns="91440" tIns="45720" rIns="91440" bIns="45720" rtlCol="0" anchor="ctr">
            <a:noAutofit/>
          </a:bodyPr>
          <a:lstStyle>
            <a:lvl1pPr>
              <a:defRPr>
                <a:solidFill>
                  <a:srgbClr val="002E6B"/>
                </a:solidFill>
              </a:defRPr>
            </a:lvl1pPr>
          </a:lstStyle>
          <a:p>
            <a:r>
              <a:rPr lang="pt-BR" dirty="0"/>
              <a:t>Clique para editar o título mestre</a:t>
            </a:r>
          </a:p>
        </p:txBody>
      </p:sp>
      <p:sp>
        <p:nvSpPr>
          <p:cNvPr id="8" name="Subtítulo 2">
            <a:extLst>
              <a:ext uri="{FF2B5EF4-FFF2-40B4-BE49-F238E27FC236}">
                <a16:creationId xmlns:a16="http://schemas.microsoft.com/office/drawing/2014/main" id="{668530F2-FB0E-26F4-59C0-FECC91D29F7B}"/>
              </a:ext>
            </a:extLst>
          </p:cNvPr>
          <p:cNvSpPr>
            <a:spLocks noGrp="1"/>
          </p:cNvSpPr>
          <p:nvPr>
            <p:ph type="subTitle" idx="13"/>
          </p:nvPr>
        </p:nvSpPr>
        <p:spPr>
          <a:xfrm>
            <a:off x="45719" y="375247"/>
            <a:ext cx="8848115" cy="392113"/>
          </a:xfrm>
        </p:spPr>
        <p:txBody>
          <a:bodyPr>
            <a:noAutofit/>
          </a:bodyPr>
          <a:lstStyle>
            <a:lvl1pPr marL="0" marR="0" indent="0" algn="l" rtl="0">
              <a:lnSpc>
                <a:spcPct val="100000"/>
              </a:lnSpc>
              <a:spcBef>
                <a:spcPts val="0"/>
              </a:spcBef>
              <a:spcAft>
                <a:spcPts val="0"/>
              </a:spcAft>
              <a:buClr>
                <a:srgbClr val="000000"/>
              </a:buClr>
              <a:buFont typeface="Arial" panose="020B0604020202020204" pitchFamily="34" charset="0"/>
              <a:buNone/>
              <a:defRPr lang="pt-BR" sz="2200" b="0" i="0" u="none" strike="noStrike" cap="none" dirty="0">
                <a:solidFill>
                  <a:srgbClr val="00579E"/>
                </a:solidFill>
                <a:latin typeface="Microsoft JhengHei" panose="020B0604030504040204" pitchFamily="34" charset="-120"/>
                <a:ea typeface="Microsoft JhengHei" panose="020B0604030504040204" pitchFamily="34" charset="-120"/>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grpSp>
        <p:nvGrpSpPr>
          <p:cNvPr id="16" name="Agrupar 15">
            <a:extLst>
              <a:ext uri="{FF2B5EF4-FFF2-40B4-BE49-F238E27FC236}">
                <a16:creationId xmlns:a16="http://schemas.microsoft.com/office/drawing/2014/main" id="{123CB840-75C1-F195-7FFA-059989BE91FF}"/>
              </a:ext>
            </a:extLst>
          </p:cNvPr>
          <p:cNvGrpSpPr/>
          <p:nvPr userDrawn="1"/>
        </p:nvGrpSpPr>
        <p:grpSpPr>
          <a:xfrm>
            <a:off x="-2" y="-3604"/>
            <a:ext cx="18000" cy="817990"/>
            <a:chOff x="68577" y="-3604"/>
            <a:chExt cx="45720" cy="817990"/>
          </a:xfrm>
        </p:grpSpPr>
        <p:sp>
          <p:nvSpPr>
            <p:cNvPr id="17" name="Retângulo 16">
              <a:extLst>
                <a:ext uri="{FF2B5EF4-FFF2-40B4-BE49-F238E27FC236}">
                  <a16:creationId xmlns:a16="http://schemas.microsoft.com/office/drawing/2014/main" id="{FEF98DDF-F37F-C1DE-36CD-C8E8F0282A76}"/>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8" name="Retângulo 17">
              <a:extLst>
                <a:ext uri="{FF2B5EF4-FFF2-40B4-BE49-F238E27FC236}">
                  <a16:creationId xmlns:a16="http://schemas.microsoft.com/office/drawing/2014/main" id="{B96D0F37-0582-FBFA-1C0D-E54D2C228E8E}"/>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9" name="Retângulo 18">
              <a:extLst>
                <a:ext uri="{FF2B5EF4-FFF2-40B4-BE49-F238E27FC236}">
                  <a16:creationId xmlns:a16="http://schemas.microsoft.com/office/drawing/2014/main" id="{42AB2A42-760A-AD8A-6B46-C9AA5BF50175}"/>
                </a:ext>
              </a:extLst>
            </p:cNvPr>
            <p:cNvSpPr/>
            <p:nvPr userDrawn="1"/>
          </p:nvSpPr>
          <p:spPr>
            <a:xfrm>
              <a:off x="68577" y="540786"/>
              <a:ext cx="45720"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grpSp>
    </p:spTree>
    <p:extLst>
      <p:ext uri="{BB962C8B-B14F-4D97-AF65-F5344CB8AC3E}">
        <p14:creationId xmlns:p14="http://schemas.microsoft.com/office/powerpoint/2010/main" val="58786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6" name="Espaço Reservado para Data 3"/>
          <p:cNvSpPr>
            <a:spLocks noGrp="1"/>
          </p:cNvSpPr>
          <p:nvPr>
            <p:ph type="dt" sz="half" idx="10"/>
          </p:nvPr>
        </p:nvSpPr>
        <p:spPr>
          <a:xfrm>
            <a:off x="838200" y="6472341"/>
            <a:ext cx="2743200" cy="365125"/>
          </a:xfrm>
        </p:spPr>
        <p:txBody>
          <a:bodyPr/>
          <a:lstStyle>
            <a:lvl1pPr>
              <a:defRPr sz="1000"/>
            </a:lvl1pPr>
          </a:lstStyle>
          <a:p>
            <a:fld id="{2A64B9EC-648F-477D-9DCE-3683D761A52A}" type="datetime1">
              <a:rPr lang="pt-BR" smtClean="0"/>
              <a:t>28/08/2024</a:t>
            </a:fld>
            <a:endParaRPr lang="pt-BR"/>
          </a:p>
        </p:txBody>
      </p:sp>
      <p:sp>
        <p:nvSpPr>
          <p:cNvPr id="7" name="Espaço Reservado para Rodapé 4"/>
          <p:cNvSpPr>
            <a:spLocks noGrp="1"/>
          </p:cNvSpPr>
          <p:nvPr>
            <p:ph type="ftr" sz="quarter" idx="11"/>
          </p:nvPr>
        </p:nvSpPr>
        <p:spPr>
          <a:xfrm>
            <a:off x="4038600" y="6472341"/>
            <a:ext cx="4114800" cy="365125"/>
          </a:xfrm>
        </p:spPr>
        <p:txBody>
          <a:bodyPr/>
          <a:lstStyle>
            <a:lvl1pPr>
              <a:defRPr sz="1000"/>
            </a:lvl1pPr>
          </a:lstStyle>
          <a:p>
            <a:r>
              <a:rPr lang="pt-BR"/>
              <a:t>Boletim Econômico | Secretaria de Estado da Economia</a:t>
            </a:r>
            <a:endParaRPr lang="pt-BR" dirty="0"/>
          </a:p>
        </p:txBody>
      </p:sp>
      <p:sp>
        <p:nvSpPr>
          <p:cNvPr id="8" name="Espaço Reservado para Número de Slide 5"/>
          <p:cNvSpPr>
            <a:spLocks noGrp="1"/>
          </p:cNvSpPr>
          <p:nvPr>
            <p:ph type="sldNum" sz="quarter" idx="12"/>
          </p:nvPr>
        </p:nvSpPr>
        <p:spPr>
          <a:xfrm>
            <a:off x="8610600" y="6472341"/>
            <a:ext cx="2743200" cy="365125"/>
          </a:xfrm>
        </p:spPr>
        <p:txBody>
          <a:bodyPr/>
          <a:lstStyle>
            <a:lvl1pPr>
              <a:defRPr sz="1000"/>
            </a:lvl1pPr>
          </a:lstStyle>
          <a:p>
            <a:fld id="{FAACE0D2-E678-453C-8082-E08B461DE721}" type="slidenum">
              <a:rPr lang="pt-BR" smtClean="0"/>
              <a:pPr/>
              <a:t>‹nº›</a:t>
            </a:fld>
            <a:endParaRPr lang="pt-BR"/>
          </a:p>
        </p:txBody>
      </p:sp>
      <p:sp>
        <p:nvSpPr>
          <p:cNvPr id="2" name="Espaço Reservado para Título 1">
            <a:extLst>
              <a:ext uri="{FF2B5EF4-FFF2-40B4-BE49-F238E27FC236}">
                <a16:creationId xmlns:a16="http://schemas.microsoft.com/office/drawing/2014/main" id="{3ECF18F8-6575-6DAE-C6DE-CAFFD759B5DD}"/>
              </a:ext>
            </a:extLst>
          </p:cNvPr>
          <p:cNvSpPr>
            <a:spLocks noGrp="1"/>
          </p:cNvSpPr>
          <p:nvPr>
            <p:ph type="title"/>
          </p:nvPr>
        </p:nvSpPr>
        <p:spPr>
          <a:xfrm>
            <a:off x="45719" y="1"/>
            <a:ext cx="10835083" cy="438149"/>
          </a:xfrm>
          <a:prstGeom prst="rect">
            <a:avLst/>
          </a:prstGeom>
        </p:spPr>
        <p:txBody>
          <a:bodyPr vert="horz" lIns="91440" tIns="45720" rIns="91440" bIns="45720" rtlCol="0" anchor="ctr">
            <a:noAutofit/>
          </a:bodyPr>
          <a:lstStyle>
            <a:lvl1pPr>
              <a:defRPr>
                <a:solidFill>
                  <a:srgbClr val="002E6B"/>
                </a:solidFill>
              </a:defRPr>
            </a:lvl1pPr>
          </a:lstStyle>
          <a:p>
            <a:r>
              <a:rPr lang="pt-BR" dirty="0"/>
              <a:t>Clique para editar o título mestre</a:t>
            </a:r>
          </a:p>
        </p:txBody>
      </p:sp>
      <p:sp>
        <p:nvSpPr>
          <p:cNvPr id="4" name="Subtítulo 2">
            <a:extLst>
              <a:ext uri="{FF2B5EF4-FFF2-40B4-BE49-F238E27FC236}">
                <a16:creationId xmlns:a16="http://schemas.microsoft.com/office/drawing/2014/main" id="{489B8DF9-C184-717C-DB8A-F7F240B1F5B9}"/>
              </a:ext>
            </a:extLst>
          </p:cNvPr>
          <p:cNvSpPr>
            <a:spLocks noGrp="1"/>
          </p:cNvSpPr>
          <p:nvPr>
            <p:ph type="subTitle" idx="13"/>
          </p:nvPr>
        </p:nvSpPr>
        <p:spPr>
          <a:xfrm>
            <a:off x="45719" y="375247"/>
            <a:ext cx="8848115" cy="392113"/>
          </a:xfrm>
        </p:spPr>
        <p:txBody>
          <a:bodyPr>
            <a:noAutofit/>
          </a:bodyPr>
          <a:lstStyle>
            <a:lvl1pPr marL="0" marR="0" indent="0" algn="l" rtl="0">
              <a:lnSpc>
                <a:spcPct val="100000"/>
              </a:lnSpc>
              <a:spcBef>
                <a:spcPts val="0"/>
              </a:spcBef>
              <a:spcAft>
                <a:spcPts val="0"/>
              </a:spcAft>
              <a:buClr>
                <a:srgbClr val="000000"/>
              </a:buClr>
              <a:buFont typeface="Arial" panose="020B0604020202020204" pitchFamily="34" charset="0"/>
              <a:buNone/>
              <a:defRPr lang="pt-BR" sz="2200" b="0" i="0" u="none" strike="noStrike" cap="none" dirty="0">
                <a:solidFill>
                  <a:srgbClr val="00579E"/>
                </a:solidFill>
                <a:latin typeface="Microsoft JhengHei" panose="020B0604030504040204" pitchFamily="34" charset="-120"/>
                <a:ea typeface="Microsoft JhengHei" panose="020B0604030504040204" pitchFamily="34" charset="-120"/>
                <a:cs typeface="Arial" panose="020B0604020202020204" pitchFamily="34" charset="0"/>
                <a:sym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dirty="0"/>
              <a:t>Clique para editar o estilo do subtítulo mestre</a:t>
            </a:r>
          </a:p>
        </p:txBody>
      </p:sp>
      <p:grpSp>
        <p:nvGrpSpPr>
          <p:cNvPr id="12" name="Agrupar 11">
            <a:extLst>
              <a:ext uri="{FF2B5EF4-FFF2-40B4-BE49-F238E27FC236}">
                <a16:creationId xmlns:a16="http://schemas.microsoft.com/office/drawing/2014/main" id="{5A90BECE-CE29-7A9D-779C-3681B94F6CB6}"/>
              </a:ext>
            </a:extLst>
          </p:cNvPr>
          <p:cNvGrpSpPr/>
          <p:nvPr userDrawn="1"/>
        </p:nvGrpSpPr>
        <p:grpSpPr>
          <a:xfrm>
            <a:off x="-2" y="-3604"/>
            <a:ext cx="18000" cy="817990"/>
            <a:chOff x="68577" y="-3604"/>
            <a:chExt cx="45720" cy="817990"/>
          </a:xfrm>
        </p:grpSpPr>
        <p:sp>
          <p:nvSpPr>
            <p:cNvPr id="13" name="Retângulo 12">
              <a:extLst>
                <a:ext uri="{FF2B5EF4-FFF2-40B4-BE49-F238E27FC236}">
                  <a16:creationId xmlns:a16="http://schemas.microsoft.com/office/drawing/2014/main" id="{6AF52481-06E1-B370-26BA-87148DE3C33D}"/>
                </a:ext>
              </a:extLst>
            </p:cNvPr>
            <p:cNvSpPr/>
            <p:nvPr userDrawn="1"/>
          </p:nvSpPr>
          <p:spPr>
            <a:xfrm>
              <a:off x="68578" y="-3604"/>
              <a:ext cx="45719" cy="273600"/>
            </a:xfrm>
            <a:prstGeom prst="rect">
              <a:avLst/>
            </a:prstGeom>
            <a:solidFill>
              <a:srgbClr val="002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4" name="Retângulo 13">
              <a:extLst>
                <a:ext uri="{FF2B5EF4-FFF2-40B4-BE49-F238E27FC236}">
                  <a16:creationId xmlns:a16="http://schemas.microsoft.com/office/drawing/2014/main" id="{3023A946-D735-20C9-546E-C85D010EB3AF}"/>
                </a:ext>
              </a:extLst>
            </p:cNvPr>
            <p:cNvSpPr/>
            <p:nvPr userDrawn="1"/>
          </p:nvSpPr>
          <p:spPr>
            <a:xfrm>
              <a:off x="68578" y="267186"/>
              <a:ext cx="45719" cy="273600"/>
            </a:xfrm>
            <a:prstGeom prst="rect">
              <a:avLst/>
            </a:prstGeom>
            <a:solidFill>
              <a:srgbClr val="AC9A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sp>
          <p:nvSpPr>
            <p:cNvPr id="15" name="Retângulo 14">
              <a:extLst>
                <a:ext uri="{FF2B5EF4-FFF2-40B4-BE49-F238E27FC236}">
                  <a16:creationId xmlns:a16="http://schemas.microsoft.com/office/drawing/2014/main" id="{B50BF5D5-B623-B419-F39C-E4339ABAF92B}"/>
                </a:ext>
              </a:extLst>
            </p:cNvPr>
            <p:cNvSpPr/>
            <p:nvPr userDrawn="1"/>
          </p:nvSpPr>
          <p:spPr>
            <a:xfrm>
              <a:off x="68577" y="540786"/>
              <a:ext cx="45720" cy="273600"/>
            </a:xfrm>
            <a:prstGeom prst="rect">
              <a:avLst/>
            </a:prstGeom>
            <a:solidFill>
              <a:srgbClr val="003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6E54"/>
                </a:solidFill>
              </a:endParaRPr>
            </a:p>
          </p:txBody>
        </p:sp>
      </p:grpSp>
    </p:spTree>
    <p:extLst>
      <p:ext uri="{BB962C8B-B14F-4D97-AF65-F5344CB8AC3E}">
        <p14:creationId xmlns:p14="http://schemas.microsoft.com/office/powerpoint/2010/main" val="3367804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ço Reservado para Texto 2"/>
          <p:cNvSpPr>
            <a:spLocks noGrp="1"/>
          </p:cNvSpPr>
          <p:nvPr>
            <p:ph type="body" idx="1"/>
          </p:nvPr>
        </p:nvSpPr>
        <p:spPr>
          <a:xfrm>
            <a:off x="838200" y="1253331"/>
            <a:ext cx="10515600"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473825"/>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fld id="{ADAF0E14-C222-4E2D-87CA-08392E1CA5F1}" type="datetime1">
              <a:rPr lang="pt-BR" smtClean="0"/>
              <a:t>28/08/2024</a:t>
            </a:fld>
            <a:endParaRPr lang="pt-BR"/>
          </a:p>
        </p:txBody>
      </p:sp>
      <p:sp>
        <p:nvSpPr>
          <p:cNvPr id="5" name="Espaço Reservado para Rodapé 4"/>
          <p:cNvSpPr>
            <a:spLocks noGrp="1"/>
          </p:cNvSpPr>
          <p:nvPr>
            <p:ph type="ftr" sz="quarter" idx="3"/>
          </p:nvPr>
        </p:nvSpPr>
        <p:spPr>
          <a:xfrm>
            <a:off x="4038600" y="6473825"/>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pt-BR"/>
              <a:t>Boletim Econômico | Secretaria de Estado da Economia</a:t>
            </a:r>
            <a:endParaRPr lang="pt-BR" dirty="0"/>
          </a:p>
        </p:txBody>
      </p:sp>
      <p:sp>
        <p:nvSpPr>
          <p:cNvPr id="6" name="Espaço Reservado para Número de Slide 5"/>
          <p:cNvSpPr>
            <a:spLocks noGrp="1"/>
          </p:cNvSpPr>
          <p:nvPr>
            <p:ph type="sldNum" sz="quarter" idx="4"/>
          </p:nvPr>
        </p:nvSpPr>
        <p:spPr>
          <a:xfrm>
            <a:off x="8610600" y="647382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AACE0D2-E678-453C-8082-E08B461DE721}" type="slidenum">
              <a:rPr lang="pt-BR" smtClean="0"/>
              <a:pPr/>
              <a:t>‹nº›</a:t>
            </a:fld>
            <a:endParaRPr lang="pt-BR"/>
          </a:p>
        </p:txBody>
      </p:sp>
    </p:spTree>
    <p:extLst>
      <p:ext uri="{BB962C8B-B14F-4D97-AF65-F5344CB8AC3E}">
        <p14:creationId xmlns:p14="http://schemas.microsoft.com/office/powerpoint/2010/main" val="252571039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50" r:id="rId3"/>
    <p:sldLayoutId id="2147483661" r:id="rId4"/>
    <p:sldLayoutId id="2147483651" r:id="rId5"/>
    <p:sldLayoutId id="2147483662"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sldNum="0" hdr="0" dt="0"/>
  <p:txStyles>
    <p:titleStyle>
      <a:lvl1pPr marR="0" algn="l" defTabSz="914400" rtl="0" eaLnBrk="1" latinLnBrk="0" hangingPunct="1">
        <a:lnSpc>
          <a:spcPct val="100000"/>
        </a:lnSpc>
        <a:spcBef>
          <a:spcPts val="0"/>
        </a:spcBef>
        <a:spcAft>
          <a:spcPts val="0"/>
        </a:spcAft>
        <a:buClr>
          <a:srgbClr val="000000"/>
        </a:buClr>
        <a:buFont typeface="Arial"/>
        <a:buNone/>
        <a:defRPr lang="pt-BR" sz="2800" b="1" i="0" u="none" strike="noStrike" kern="1200" cap="none" dirty="0">
          <a:solidFill>
            <a:srgbClr val="005637"/>
          </a:solidFill>
          <a:latin typeface="Microsoft YaHei" panose="020B0503020204020204" pitchFamily="34" charset="-122"/>
          <a:ea typeface="Microsoft YaHei" panose="020B0503020204020204" pitchFamily="34" charset="-122"/>
          <a:cs typeface="Arial"/>
          <a:sym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pt-BR" sz="2000" b="0" i="0" u="none" strike="noStrike" kern="1200" cap="none" dirty="0" smtClean="0">
          <a:solidFill>
            <a:srgbClr val="000000"/>
          </a:solidFill>
          <a:latin typeface="Arial"/>
          <a:ea typeface="+mn-ea"/>
          <a:cs typeface="Arial"/>
          <a:sym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lang="pt-BR" sz="2000" b="0" i="0" u="none" strike="noStrike" kern="1200" cap="none" dirty="0" smtClean="0">
          <a:solidFill>
            <a:srgbClr val="000000"/>
          </a:solidFill>
          <a:latin typeface="Arial"/>
          <a:ea typeface="+mn-ea"/>
          <a:cs typeface="Arial"/>
          <a:sym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lang="pt-BR" sz="2000" b="0" i="0" u="none" strike="noStrike" kern="1200" cap="none" dirty="0" smtClean="0">
          <a:solidFill>
            <a:srgbClr val="000000"/>
          </a:solidFill>
          <a:latin typeface="Arial"/>
          <a:ea typeface="+mn-ea"/>
          <a:cs typeface="Arial"/>
          <a:sym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lang="pt-BR" sz="2000" b="0" i="0" u="none" strike="noStrike" kern="1200" cap="none" dirty="0" smtClean="0">
          <a:solidFill>
            <a:srgbClr val="000000"/>
          </a:solidFill>
          <a:latin typeface="Arial"/>
          <a:ea typeface="+mn-ea"/>
          <a:cs typeface="Arial"/>
          <a:sym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lang="pt-BR" sz="2000" b="0" i="0" u="none" strike="noStrike" kern="1200" cap="none" dirty="0">
          <a:solidFill>
            <a:srgbClr val="000000"/>
          </a:solidFill>
          <a:latin typeface="Arial"/>
          <a:ea typeface="+mn-ea"/>
          <a:cs typeface="Arial"/>
          <a:sym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chart" Target="../charts/chart2.xml"/><Relationship Id="rId5" Type="http://schemas.openxmlformats.org/officeDocument/2006/relationships/image" Target="NULL"/><Relationship Id="rId4" Type="http://schemas.openxmlformats.org/officeDocument/2006/relationships/image" Target="../media/image180.png"/></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 Id="rId5" Type="http://schemas.openxmlformats.org/officeDocument/2006/relationships/chart" Target="../charts/chart6.xml"/><Relationship Id="rId4" Type="http://schemas.openxmlformats.org/officeDocument/2006/relationships/chart" Target="../charts/chart5.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624918" y="1900517"/>
            <a:ext cx="4536141" cy="1609445"/>
          </a:xfrm>
        </p:spPr>
        <p:txBody>
          <a:bodyPr/>
          <a:lstStyle/>
          <a:p>
            <a:r>
              <a:t>Boletim Econômico</a:t>
            </a:r>
          </a:p>
        </p:txBody>
      </p:sp>
      <p:sp>
        <p:nvSpPr>
          <p:cNvPr id="3" name="Subtítulo 2"/>
          <p:cNvSpPr>
            <a:spLocks noGrp="1"/>
          </p:cNvSpPr>
          <p:nvPr>
            <p:ph type="subTitle" idx="1"/>
          </p:nvPr>
        </p:nvSpPr>
        <p:spPr>
          <a:xfrm>
            <a:off x="6832122" y="3588589"/>
            <a:ext cx="4254978" cy="461665"/>
          </a:xfrm>
        </p:spPr>
        <p:txBody>
          <a:bodyPr/>
          <a:lstStyle/>
          <a:p>
            <a:r>
              <a:t>Edição de julho de 2024</a:t>
            </a:r>
          </a:p>
        </p:txBody>
      </p:sp>
    </p:spTree>
    <p:extLst>
      <p:ext uri="{BB962C8B-B14F-4D97-AF65-F5344CB8AC3E}">
        <p14:creationId xmlns:p14="http://schemas.microsoft.com/office/powerpoint/2010/main" val="87208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image ,textbox ,image ,textbox ,textbox ,Arrecadação do Setor (em R$) - Comparativo 2023 e 2024 ,card ,card ,textbox ,textbox ,card ,shape ,textbox. Please refer to the notes on this slide for details"/>
          <p:cNvPicPr>
            <a:picLocks noChangeAspect="1"/>
          </p:cNvPicPr>
          <p:nvPr/>
        </p:nvPicPr>
        <p:blipFill>
          <a:blip r:embed="rId3"/>
          <a:stretch>
            <a:fillRect/>
          </a:stretch>
        </p:blipFill>
        <p:spPr>
          <a:xfrm>
            <a:off x="0" y="0"/>
            <a:ext cx="12192000" cy="6953250"/>
          </a:xfrm>
          <a:prstGeom prst="rect">
            <a:avLst/>
          </a:prstGeom>
          <a:noFill/>
        </p:spPr>
      </p:pic>
      <p:sp>
        <p:nvSpPr>
          <p:cNvPr id="4" name="Title" hidden="1"/>
          <p:cNvSpPr>
            <a:spLocks noGrp="1"/>
          </p:cNvSpPr>
          <p:nvPr>
            <p:ph type="title"/>
          </p:nvPr>
        </p:nvSpPr>
        <p:spPr/>
        <p:txBody>
          <a:bodyPr/>
          <a:lstStyle/>
          <a:p>
            <a:r>
              <a:t>Energia (Realizado)</a:t>
            </a:r>
          </a:p>
        </p:txBody>
      </p:sp>
      <p:sp>
        <p:nvSpPr>
          <p:cNvPr id="5" name="Espaço Reservado para Data 3">
            <a:extLst>
              <a:ext uri="{FF2B5EF4-FFF2-40B4-BE49-F238E27FC236}">
                <a16:creationId xmlns:a16="http://schemas.microsoft.com/office/drawing/2014/main" id="{F7B9C70E-A164-41EC-AF91-7EBA87D44A8E}"/>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3E0C327C-B639-445D-AC50-22186F912D17}"/>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B81CFF76-B497-44A7-864D-03BAEAE4C69C}"/>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10</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948089" y="2440004"/>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image ,textbox ,textbox ,image ,textbox ,Arrecadação do Setor (em R$) - Comparativo 2023 e 2024 ,card ,card ,textbox ,textbox ,card ,shape. Please refer to the notes on this slide for details"/>
          <p:cNvPicPr>
            <a:picLocks noChangeAspect="1"/>
          </p:cNvPicPr>
          <p:nvPr/>
        </p:nvPicPr>
        <p:blipFill>
          <a:blip r:embed="rId3"/>
          <a:stretch>
            <a:fillRect/>
          </a:stretch>
        </p:blipFill>
        <p:spPr>
          <a:xfrm>
            <a:off x="0" y="-1"/>
            <a:ext cx="12192000" cy="6943725"/>
          </a:xfrm>
          <a:prstGeom prst="rect">
            <a:avLst/>
          </a:prstGeom>
          <a:noFill/>
        </p:spPr>
      </p:pic>
      <p:sp>
        <p:nvSpPr>
          <p:cNvPr id="4" name="Title" hidden="1"/>
          <p:cNvSpPr>
            <a:spLocks noGrp="1"/>
          </p:cNvSpPr>
          <p:nvPr>
            <p:ph type="title"/>
          </p:nvPr>
        </p:nvSpPr>
        <p:spPr/>
        <p:txBody>
          <a:bodyPr/>
          <a:lstStyle/>
          <a:p>
            <a:r>
              <a:t>Comunicação (Realizado)</a:t>
            </a:r>
          </a:p>
        </p:txBody>
      </p:sp>
      <p:sp>
        <p:nvSpPr>
          <p:cNvPr id="5" name="Espaço Reservado para Data 3">
            <a:extLst>
              <a:ext uri="{FF2B5EF4-FFF2-40B4-BE49-F238E27FC236}">
                <a16:creationId xmlns:a16="http://schemas.microsoft.com/office/drawing/2014/main" id="{C4734F17-D281-4E69-95B9-82516B533BC1}"/>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6F552BC9-AB20-414E-B366-6200B26D379C}"/>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3C8F3DDE-0D2A-43C9-AD0A-0D6DC277ED16}"/>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11</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890337" y="2314875"/>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image ,image ,textbox ,textbox ,textbox ,Arrecadação do Setor (em R$) - Comparativo 2023 e 2024 ,card ,card ,textbox ,textbox ,card ,shape. Please refer to the notes on this slide for details"/>
          <p:cNvPicPr>
            <a:picLocks noChangeAspect="1"/>
          </p:cNvPicPr>
          <p:nvPr/>
        </p:nvPicPr>
        <p:blipFill>
          <a:blip r:embed="rId3"/>
          <a:stretch>
            <a:fillRect/>
          </a:stretch>
        </p:blipFill>
        <p:spPr>
          <a:xfrm>
            <a:off x="0" y="-1"/>
            <a:ext cx="12192000" cy="6943725"/>
          </a:xfrm>
          <a:prstGeom prst="rect">
            <a:avLst/>
          </a:prstGeom>
          <a:noFill/>
        </p:spPr>
      </p:pic>
      <p:sp>
        <p:nvSpPr>
          <p:cNvPr id="4" name="Title" hidden="1"/>
          <p:cNvSpPr>
            <a:spLocks noGrp="1"/>
          </p:cNvSpPr>
          <p:nvPr>
            <p:ph type="title"/>
          </p:nvPr>
        </p:nvSpPr>
        <p:spPr/>
        <p:txBody>
          <a:bodyPr/>
          <a:lstStyle/>
          <a:p>
            <a:r>
              <a:t>Indústria (Realizado)</a:t>
            </a:r>
          </a:p>
        </p:txBody>
      </p:sp>
      <p:sp>
        <p:nvSpPr>
          <p:cNvPr id="5" name="Espaço Reservado para Data 3">
            <a:extLst>
              <a:ext uri="{FF2B5EF4-FFF2-40B4-BE49-F238E27FC236}">
                <a16:creationId xmlns:a16="http://schemas.microsoft.com/office/drawing/2014/main" id="{2B3BA234-296D-49FD-A207-269C6F1501CA}"/>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EAF9A41A-2972-40CE-9101-650FE67AB7ED}"/>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A1892191-02C9-4C31-82B8-EBA17C3BB85D}"/>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12</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957714" y="2343751"/>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image ,textbox ,image ,textbox ,textbox ,Arrecadação do Setor (em R$) - Comparativo 2023 e 2024 ,card ,card ,textbox ,textbox ,card ,shape. Please refer to the notes on this slide for details"/>
          <p:cNvPicPr>
            <a:picLocks noChangeAspect="1"/>
          </p:cNvPicPr>
          <p:nvPr/>
        </p:nvPicPr>
        <p:blipFill>
          <a:blip r:embed="rId3"/>
          <a:stretch>
            <a:fillRect/>
          </a:stretch>
        </p:blipFill>
        <p:spPr>
          <a:xfrm>
            <a:off x="0" y="0"/>
            <a:ext cx="12192000" cy="6934200"/>
          </a:xfrm>
          <a:prstGeom prst="rect">
            <a:avLst/>
          </a:prstGeom>
          <a:noFill/>
        </p:spPr>
      </p:pic>
      <p:sp>
        <p:nvSpPr>
          <p:cNvPr id="4" name="Title" hidden="1"/>
          <p:cNvSpPr>
            <a:spLocks noGrp="1"/>
          </p:cNvSpPr>
          <p:nvPr>
            <p:ph type="title"/>
          </p:nvPr>
        </p:nvSpPr>
        <p:spPr/>
        <p:txBody>
          <a:bodyPr/>
          <a:lstStyle/>
          <a:p>
            <a:r>
              <a:t>Atacado (Realizado) </a:t>
            </a:r>
          </a:p>
        </p:txBody>
      </p:sp>
      <p:sp>
        <p:nvSpPr>
          <p:cNvPr id="5" name="Espaço Reservado para Data 3">
            <a:extLst>
              <a:ext uri="{FF2B5EF4-FFF2-40B4-BE49-F238E27FC236}">
                <a16:creationId xmlns:a16="http://schemas.microsoft.com/office/drawing/2014/main" id="{F7DDAF5E-553E-47F9-8D47-B9B668C1243A}"/>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D48C4DCC-B3B4-4AF9-B13A-2D3D55E96BD7}"/>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1AE9612C-FF07-4F36-A639-8F228D2CE288}"/>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13</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967339" y="2411129"/>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extbox ,image ,textbox ,image ,textbox ,textbox ,Arrecadação do Setor (em R$) - Comparativo 2023 e 2024 ,card ,card ,textbox ,textbox ,card ,shape. Please refer to the notes on this slide for details"/>
          <p:cNvPicPr>
            <a:picLocks noChangeAspect="1"/>
          </p:cNvPicPr>
          <p:nvPr/>
        </p:nvPicPr>
        <p:blipFill>
          <a:blip r:embed="rId3"/>
          <a:stretch>
            <a:fillRect/>
          </a:stretch>
        </p:blipFill>
        <p:spPr>
          <a:xfrm>
            <a:off x="0" y="0"/>
            <a:ext cx="12192000" cy="6934200"/>
          </a:xfrm>
          <a:prstGeom prst="rect">
            <a:avLst/>
          </a:prstGeom>
          <a:noFill/>
        </p:spPr>
      </p:pic>
      <p:sp>
        <p:nvSpPr>
          <p:cNvPr id="4" name="Title" hidden="1"/>
          <p:cNvSpPr>
            <a:spLocks noGrp="1"/>
          </p:cNvSpPr>
          <p:nvPr>
            <p:ph type="title"/>
          </p:nvPr>
        </p:nvSpPr>
        <p:spPr/>
        <p:txBody>
          <a:bodyPr/>
          <a:lstStyle/>
          <a:p>
            <a:r>
              <a:t>Varejo (Realizado)</a:t>
            </a:r>
          </a:p>
        </p:txBody>
      </p:sp>
      <p:sp>
        <p:nvSpPr>
          <p:cNvPr id="5" name="Espaço Reservado para Data 3">
            <a:extLst>
              <a:ext uri="{FF2B5EF4-FFF2-40B4-BE49-F238E27FC236}">
                <a16:creationId xmlns:a16="http://schemas.microsoft.com/office/drawing/2014/main" id="{99ED55F5-32E7-409A-A9A8-D0111FD0FD52}"/>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C3EAF7A7-8671-4D64-8449-439756DBE3FC}"/>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03804744-8C14-4605-A12F-E67CEC1BB9F2}"/>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14</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957714" y="2363002"/>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Arrecadação ICMS Importação via Correios/Couriers (em R$) ,textbox ,image ,image ,textbox ,image ,textbox ,textbox ,Arrecadação ICMS Importação (em R$) - Comparativo 2023 e 2024. Please refer to the notes on this slide for details"/>
          <p:cNvPicPr>
            <a:picLocks noChangeAspect="1"/>
          </p:cNvPicPr>
          <p:nvPr/>
        </p:nvPicPr>
        <p:blipFill>
          <a:blip r:embed="rId3"/>
          <a:stretch>
            <a:fillRect/>
          </a:stretch>
        </p:blipFill>
        <p:spPr>
          <a:xfrm>
            <a:off x="0" y="-1"/>
            <a:ext cx="12192000" cy="6943725"/>
          </a:xfrm>
          <a:prstGeom prst="rect">
            <a:avLst/>
          </a:prstGeom>
          <a:noFill/>
        </p:spPr>
      </p:pic>
      <p:sp>
        <p:nvSpPr>
          <p:cNvPr id="4" name="Title" hidden="1"/>
          <p:cNvSpPr>
            <a:spLocks noGrp="1"/>
          </p:cNvSpPr>
          <p:nvPr>
            <p:ph type="title"/>
          </p:nvPr>
        </p:nvSpPr>
        <p:spPr/>
        <p:txBody>
          <a:bodyPr/>
          <a:lstStyle/>
          <a:p>
            <a:r>
              <a:t>ICMS Importação</a:t>
            </a:r>
          </a:p>
        </p:txBody>
      </p:sp>
      <p:sp>
        <p:nvSpPr>
          <p:cNvPr id="5" name="Espaço Reservado para Data 3">
            <a:extLst>
              <a:ext uri="{FF2B5EF4-FFF2-40B4-BE49-F238E27FC236}">
                <a16:creationId xmlns:a16="http://schemas.microsoft.com/office/drawing/2014/main" id="{A0086BD5-7848-4E88-B9E2-93ED53846835}"/>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FA0024C8-9BF7-456D-98A2-2FD3E6BD3E91}"/>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92662F60-9F2F-44C8-BEAF-17093D080F79}"/>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15</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1044342" y="717082"/>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image ,textbox ,image ,textbox ,textbox ,tableEx ,Comparativo da Arrecadação do IPVA por mês ,shape ,textbox. Please refer to the notes on this slide for details"/>
          <p:cNvPicPr>
            <a:picLocks noChangeAspect="1"/>
          </p:cNvPicPr>
          <p:nvPr/>
        </p:nvPicPr>
        <p:blipFill>
          <a:blip r:embed="rId3"/>
          <a:stretch>
            <a:fillRect/>
          </a:stretch>
        </p:blipFill>
        <p:spPr>
          <a:xfrm>
            <a:off x="0" y="-1"/>
            <a:ext cx="12192000" cy="6943725"/>
          </a:xfrm>
          <a:prstGeom prst="rect">
            <a:avLst/>
          </a:prstGeom>
          <a:noFill/>
        </p:spPr>
      </p:pic>
      <p:sp>
        <p:nvSpPr>
          <p:cNvPr id="4" name="Title" hidden="1"/>
          <p:cNvSpPr>
            <a:spLocks noGrp="1"/>
          </p:cNvSpPr>
          <p:nvPr>
            <p:ph type="title"/>
          </p:nvPr>
        </p:nvSpPr>
        <p:spPr/>
        <p:txBody>
          <a:bodyPr/>
          <a:lstStyle/>
          <a:p>
            <a:r>
              <a:t>IPVA</a:t>
            </a:r>
          </a:p>
        </p:txBody>
      </p:sp>
      <p:sp>
        <p:nvSpPr>
          <p:cNvPr id="5" name="Espaço Reservado para Data 3">
            <a:extLst>
              <a:ext uri="{FF2B5EF4-FFF2-40B4-BE49-F238E27FC236}">
                <a16:creationId xmlns:a16="http://schemas.microsoft.com/office/drawing/2014/main" id="{2EC0CEAE-D64F-4440-B24A-18E345143E6E}"/>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2F16C5C0-C49F-481B-A422-871F2496E048}"/>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8D937D9E-292A-434F-8A3F-7C7BF484505C}"/>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16</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928838" y="784459"/>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image ,image ,textbox ,textbox ,textbox ,tableEx ,Comparativo da Arrecadação do ITCD por mês ,shape. Please refer to the notes on this slide for details"/>
          <p:cNvPicPr>
            <a:picLocks noChangeAspect="1"/>
          </p:cNvPicPr>
          <p:nvPr/>
        </p:nvPicPr>
        <p:blipFill>
          <a:blip r:embed="rId3"/>
          <a:stretch>
            <a:fillRect/>
          </a:stretch>
        </p:blipFill>
        <p:spPr>
          <a:xfrm>
            <a:off x="0" y="-1"/>
            <a:ext cx="12192000" cy="6924675"/>
          </a:xfrm>
          <a:prstGeom prst="rect">
            <a:avLst/>
          </a:prstGeom>
          <a:noFill/>
        </p:spPr>
      </p:pic>
      <p:sp>
        <p:nvSpPr>
          <p:cNvPr id="4" name="Title" hidden="1"/>
          <p:cNvSpPr>
            <a:spLocks noGrp="1"/>
          </p:cNvSpPr>
          <p:nvPr>
            <p:ph type="title"/>
          </p:nvPr>
        </p:nvSpPr>
        <p:spPr/>
        <p:txBody>
          <a:bodyPr/>
          <a:lstStyle/>
          <a:p>
            <a:r>
              <a:t>ITCD</a:t>
            </a:r>
          </a:p>
        </p:txBody>
      </p:sp>
      <p:sp>
        <p:nvSpPr>
          <p:cNvPr id="5" name="Espaço Reservado para Data 3">
            <a:extLst>
              <a:ext uri="{FF2B5EF4-FFF2-40B4-BE49-F238E27FC236}">
                <a16:creationId xmlns:a16="http://schemas.microsoft.com/office/drawing/2014/main" id="{BCFCA6A1-E5B7-49AC-885B-8AEA18A6CA81}"/>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6ED1302C-7481-4D00-969A-3D5F25736357}"/>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16A08EED-3644-466B-9E13-B4448FDD7898}"/>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17</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938464" y="745958"/>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image ,textbox ,textbox ,image ,image ,textbox ,Recuperação de Créditos por Receita e Fase do Crédito (em R$) - Exceto Anistia - Comparativo: julho 2023 vs julho 2024. Please refer to the notes on this slide for details"/>
          <p:cNvPicPr>
            <a:picLocks noChangeAspect="1"/>
          </p:cNvPicPr>
          <p:nvPr/>
        </p:nvPicPr>
        <p:blipFill>
          <a:blip r:embed="rId3"/>
          <a:stretch>
            <a:fillRect/>
          </a:stretch>
        </p:blipFill>
        <p:spPr>
          <a:xfrm>
            <a:off x="0" y="-1"/>
            <a:ext cx="12192000" cy="6924675"/>
          </a:xfrm>
          <a:prstGeom prst="rect">
            <a:avLst/>
          </a:prstGeom>
          <a:noFill/>
        </p:spPr>
      </p:pic>
      <p:sp>
        <p:nvSpPr>
          <p:cNvPr id="4" name="Title" hidden="1"/>
          <p:cNvSpPr>
            <a:spLocks noGrp="1"/>
          </p:cNvSpPr>
          <p:nvPr>
            <p:ph type="title"/>
          </p:nvPr>
        </p:nvSpPr>
        <p:spPr/>
        <p:txBody>
          <a:bodyPr/>
          <a:lstStyle/>
          <a:p>
            <a:r>
              <a:t>Recuperação 1</a:t>
            </a:r>
          </a:p>
        </p:txBody>
      </p:sp>
      <p:sp>
        <p:nvSpPr>
          <p:cNvPr id="5" name="Espaço Reservado para Data 3">
            <a:extLst>
              <a:ext uri="{FF2B5EF4-FFF2-40B4-BE49-F238E27FC236}">
                <a16:creationId xmlns:a16="http://schemas.microsoft.com/office/drawing/2014/main" id="{81B4B01E-02FD-4084-9C5B-FC0D515F91CF}"/>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2445D0E1-461E-4A3E-BFB1-FE4D1FC4131E}"/>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061AFDAD-0E83-4C96-9D6F-DD67892D97C2}"/>
              </a:ext>
            </a:extLst>
          </p:cNvPr>
          <p:cNvSpPr>
            <a:spLocks noGrp="1"/>
          </p:cNvSpPr>
          <p:nvPr>
            <p:ph type="sldNum" sz="quarter" idx="12"/>
          </p:nvPr>
        </p:nvSpPr>
        <p:spPr>
          <a:xfrm>
            <a:off x="11483788" y="6594210"/>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18</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543828" y="765209"/>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Arrecadação Negocie Já - Por Tipo de Receita (em R$) ,Arrecadação Negocie Já (ICMS e Multa ICMS) - Por Setor (em R$) ,textbox ,image ,textbox ,image ,textbox ,textbox. Please refer to the notes on this slide for details"/>
          <p:cNvPicPr>
            <a:picLocks noChangeAspect="1"/>
          </p:cNvPicPr>
          <p:nvPr/>
        </p:nvPicPr>
        <p:blipFill>
          <a:blip r:embed="rId3"/>
          <a:stretch>
            <a:fillRect/>
          </a:stretch>
        </p:blipFill>
        <p:spPr>
          <a:xfrm>
            <a:off x="-1" y="-1"/>
            <a:ext cx="12192001" cy="6943725"/>
          </a:xfrm>
          <a:prstGeom prst="rect">
            <a:avLst/>
          </a:prstGeom>
          <a:noFill/>
        </p:spPr>
      </p:pic>
      <p:sp>
        <p:nvSpPr>
          <p:cNvPr id="4" name="Title" hidden="1"/>
          <p:cNvSpPr>
            <a:spLocks noGrp="1"/>
          </p:cNvSpPr>
          <p:nvPr>
            <p:ph type="title"/>
          </p:nvPr>
        </p:nvSpPr>
        <p:spPr/>
        <p:txBody>
          <a:bodyPr/>
          <a:lstStyle/>
          <a:p>
            <a:r>
              <a:t>Recuperação 2</a:t>
            </a:r>
          </a:p>
        </p:txBody>
      </p:sp>
      <p:sp>
        <p:nvSpPr>
          <p:cNvPr id="5" name="Espaço Reservado para Data 3">
            <a:extLst>
              <a:ext uri="{FF2B5EF4-FFF2-40B4-BE49-F238E27FC236}">
                <a16:creationId xmlns:a16="http://schemas.microsoft.com/office/drawing/2014/main" id="{667BA2F5-4C6C-4A45-84F2-44B7E5BDF2C9}"/>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1B0753D1-01BD-4F69-813A-4B201442C6D7}"/>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11A98069-9116-41D5-91DC-814F05B0945D}"/>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19</a:t>
            </a:fld>
            <a:endParaRPr sz="1100" b="1" dirty="0">
              <a:solidFill>
                <a:srgbClr val="008666"/>
              </a:solidFill>
              <a:latin typeface="Arial Black" panose="020B0A04020102020204" pitchFamily="34" charset="0"/>
            </a:endParaRPr>
          </a:p>
        </p:txBody>
      </p:sp>
      <p:sp>
        <p:nvSpPr>
          <p:cNvPr id="8" name="Espaço Reservado para Conteúdo 103"/>
          <p:cNvSpPr>
            <a:spLocks noGrp="1"/>
          </p:cNvSpPr>
          <p:nvPr>
            <p:ph/>
          </p:nvPr>
        </p:nvSpPr>
        <p:spPr>
          <a:xfrm>
            <a:off x="1073217" y="697832"/>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06FECEB-58F4-4D25-BE55-4E3043687ED9}"/>
              </a:ext>
            </a:extLst>
          </p:cNvPr>
          <p:cNvSpPr/>
          <p:nvPr/>
        </p:nvSpPr>
        <p:spPr>
          <a:xfrm>
            <a:off x="5878285" y="1298066"/>
            <a:ext cx="6096000" cy="4801314"/>
          </a:xfrm>
          <a:prstGeom prst="rect">
            <a:avLst/>
          </a:prstGeom>
        </p:spPr>
        <p:txBody>
          <a:bodyPr>
            <a:spAutoFit/>
          </a:bodyPr>
          <a:lstStyle/>
          <a:p>
            <a:pPr>
              <a:lnSpc>
                <a:spcPct val="150000"/>
              </a:lnSpc>
              <a:spcAft>
                <a:spcPts val="1200"/>
              </a:spcAft>
            </a:pPr>
            <a:r>
              <a:rPr lang="pt-BR" sz="1200" dirty="0">
                <a:solidFill>
                  <a:schemeClr val="bg1"/>
                </a:solidFill>
              </a:rPr>
              <a:t>A Secretaria passa a divulgar o Boletim Econômico, uma publicação que oferece uma visão geral da evolução das receitas e despesas públicas. Este Boletim  proporciona uma análise abrangente das finanças estaduais, e reflete o empenho da Secretaria em garantir que os cidadãos estejam bem informados sobre a gestão dos recursos públicos.</a:t>
            </a:r>
          </a:p>
          <a:p>
            <a:pPr>
              <a:lnSpc>
                <a:spcPct val="150000"/>
              </a:lnSpc>
              <a:spcAft>
                <a:spcPts val="1200"/>
              </a:spcAft>
            </a:pPr>
            <a:r>
              <a:rPr lang="pt-BR" sz="1200" dirty="0">
                <a:solidFill>
                  <a:schemeClr val="bg1"/>
                </a:solidFill>
              </a:rPr>
              <a:t>O Boletim Econômico inclui uma análise minuciosa das principais fontes de receita do Estado, destacando especialmente a arrecadação de ICMS por setores macroeconômicos. Esta análise é crucial para entender como diferentes segmentos da economia contribuem para o caixa do Estado. Além disso, são examinadas as arrecadações provenientes de IPVA, ITCD, PROTEGE, FUNDEINFRA e das Transferências Constitucionais, oferecendo uma visão completa das diversas fontes de receita que sustentam o orçamento estadual. </a:t>
            </a:r>
          </a:p>
          <a:p>
            <a:pPr>
              <a:lnSpc>
                <a:spcPct val="150000"/>
              </a:lnSpc>
              <a:spcAft>
                <a:spcPts val="1200"/>
              </a:spcAft>
            </a:pPr>
            <a:r>
              <a:rPr lang="pt-BR" sz="1200" dirty="0">
                <a:solidFill>
                  <a:schemeClr val="bg1"/>
                </a:solidFill>
              </a:rPr>
              <a:t>Na seção dedicada às despesas, o Boletim apresenta a Execução Orçamentária ao longo do ano, acompanhando o cumprimento das previsões orçamentárias e destacando quaisquer variações relevantes. Também é realizada uma análise histórica da evolução das despesas, permitindo observar tendências e padrões ao longo do tempo.</a:t>
            </a:r>
          </a:p>
          <a:p>
            <a:pPr algn="r"/>
            <a:r>
              <a:rPr lang="pt-BR" sz="1200" b="1" dirty="0">
                <a:solidFill>
                  <a:schemeClr val="bg1"/>
                </a:solidFill>
              </a:rPr>
              <a:t>Francisco Sérvulo Freire Nogueira</a:t>
            </a:r>
          </a:p>
          <a:p>
            <a:pPr algn="r">
              <a:spcAft>
                <a:spcPts val="1200"/>
              </a:spcAft>
            </a:pPr>
            <a:r>
              <a:rPr lang="pt-BR" sz="1200" b="1" dirty="0">
                <a:solidFill>
                  <a:schemeClr val="bg1"/>
                </a:solidFill>
              </a:rPr>
              <a:t>Secretário de Estado da Economia</a:t>
            </a:r>
            <a:endParaRPr lang="pt-BR" sz="12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textbox ,image ,textbox ,shape ,textbox ,textbox ,Arrecadação do PROTEGE por mês do ano ,Comparativo da Arrecadação do PROTEGE por mês. Please refer to the notes on this slide for details"/>
          <p:cNvPicPr>
            <a:picLocks noChangeAspect="1"/>
          </p:cNvPicPr>
          <p:nvPr/>
        </p:nvPicPr>
        <p:blipFill>
          <a:blip r:embed="rId3"/>
          <a:stretch>
            <a:fillRect/>
          </a:stretch>
        </p:blipFill>
        <p:spPr>
          <a:xfrm>
            <a:off x="0" y="0"/>
            <a:ext cx="12192000" cy="6934200"/>
          </a:xfrm>
          <a:prstGeom prst="rect">
            <a:avLst/>
          </a:prstGeom>
          <a:noFill/>
        </p:spPr>
      </p:pic>
      <p:sp>
        <p:nvSpPr>
          <p:cNvPr id="4" name="Title" hidden="1"/>
          <p:cNvSpPr>
            <a:spLocks noGrp="1"/>
          </p:cNvSpPr>
          <p:nvPr>
            <p:ph type="title"/>
          </p:nvPr>
        </p:nvSpPr>
        <p:spPr/>
        <p:txBody>
          <a:bodyPr/>
          <a:lstStyle/>
          <a:p>
            <a:r>
              <a:t>PROTEGE</a:t>
            </a:r>
          </a:p>
        </p:txBody>
      </p:sp>
      <p:sp>
        <p:nvSpPr>
          <p:cNvPr id="6" name="Espaço Reservado para Data 3">
            <a:extLst>
              <a:ext uri="{FF2B5EF4-FFF2-40B4-BE49-F238E27FC236}">
                <a16:creationId xmlns:a16="http://schemas.microsoft.com/office/drawing/2014/main" id="{896C1EB1-A714-48B9-B1DB-4B330987E771}"/>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7" name="CaixaDeTexto 6">
            <a:extLst>
              <a:ext uri="{FF2B5EF4-FFF2-40B4-BE49-F238E27FC236}">
                <a16:creationId xmlns:a16="http://schemas.microsoft.com/office/drawing/2014/main" id="{37282A82-4E59-4696-BE4C-28B7FF633313}"/>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8" name="Espaço Reservado para Número de Slide 5">
            <a:extLst>
              <a:ext uri="{FF2B5EF4-FFF2-40B4-BE49-F238E27FC236}">
                <a16:creationId xmlns:a16="http://schemas.microsoft.com/office/drawing/2014/main" id="{C8DC3DF6-5F0F-491C-AF97-1B739DC9C790}"/>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20</a:t>
            </a:fld>
            <a:endParaRPr sz="1100" b="1" dirty="0">
              <a:solidFill>
                <a:srgbClr val="008666"/>
              </a:solidFill>
              <a:latin typeface="Arial Black" panose="020B0A04020102020204" pitchFamily="34" charset="0"/>
            </a:endParaRPr>
          </a:p>
        </p:txBody>
      </p:sp>
      <p:sp>
        <p:nvSpPr>
          <p:cNvPr id="9" name="Espaço Reservado para Conteúdo 103"/>
          <p:cNvSpPr>
            <a:spLocks noGrp="1"/>
          </p:cNvSpPr>
          <p:nvPr>
            <p:ph/>
          </p:nvPr>
        </p:nvSpPr>
        <p:spPr>
          <a:xfrm>
            <a:off x="976964" y="1015465"/>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image ,textbox ,textbox ,image ,image ,textbox ,textbox ,tableEx ,Arrecadação para o Fundeinfra ,shape ,textbox. Please refer to the notes on this slide for details"/>
          <p:cNvPicPr>
            <a:picLocks noChangeAspect="1"/>
          </p:cNvPicPr>
          <p:nvPr/>
        </p:nvPicPr>
        <p:blipFill>
          <a:blip r:embed="rId3"/>
          <a:stretch>
            <a:fillRect/>
          </a:stretch>
        </p:blipFill>
        <p:spPr>
          <a:xfrm>
            <a:off x="0" y="-1"/>
            <a:ext cx="12192000" cy="6943725"/>
          </a:xfrm>
          <a:prstGeom prst="rect">
            <a:avLst/>
          </a:prstGeom>
          <a:noFill/>
        </p:spPr>
      </p:pic>
      <p:sp>
        <p:nvSpPr>
          <p:cNvPr id="4" name="Title" hidden="1"/>
          <p:cNvSpPr>
            <a:spLocks noGrp="1"/>
          </p:cNvSpPr>
          <p:nvPr>
            <p:ph type="title"/>
          </p:nvPr>
        </p:nvSpPr>
        <p:spPr/>
        <p:txBody>
          <a:bodyPr/>
          <a:lstStyle/>
          <a:p>
            <a:r>
              <a:t>FUNDEINFRA 2</a:t>
            </a:r>
          </a:p>
        </p:txBody>
      </p:sp>
      <p:sp>
        <p:nvSpPr>
          <p:cNvPr id="5" name="Espaço Reservado para Número de Slide 5">
            <a:extLst>
              <a:ext uri="{FF2B5EF4-FFF2-40B4-BE49-F238E27FC236}">
                <a16:creationId xmlns:a16="http://schemas.microsoft.com/office/drawing/2014/main" id="{7E90AE43-1BDF-4ADC-986F-21C4EC22F715}"/>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21</a:t>
            </a:fld>
            <a:endParaRPr sz="1100" b="1" dirty="0">
              <a:solidFill>
                <a:srgbClr val="008666"/>
              </a:solidFill>
              <a:latin typeface="Arial Black" panose="020B0A04020102020204" pitchFamily="34" charset="0"/>
            </a:endParaRPr>
          </a:p>
        </p:txBody>
      </p:sp>
      <p:sp>
        <p:nvSpPr>
          <p:cNvPr id="6" name="Espaço Reservado para Conteúdo 103"/>
          <p:cNvSpPr>
            <a:spLocks noGrp="1"/>
          </p:cNvSpPr>
          <p:nvPr>
            <p:ph/>
          </p:nvPr>
        </p:nvSpPr>
        <p:spPr>
          <a:xfrm>
            <a:off x="409075" y="851835"/>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244288" y="112354"/>
            <a:ext cx="10515601" cy="438149"/>
          </a:xfrm>
        </p:spPr>
        <p:txBody>
          <a:bodyPr/>
          <a:lstStyle/>
          <a:p>
            <a:r>
              <a:rPr dirty="0"/>
              <a:t>Execução Orçamentária</a:t>
            </a:r>
          </a:p>
        </p:txBody>
      </p:sp>
      <p:sp>
        <p:nvSpPr>
          <p:cNvPr id="3" name="Subtítulo 2"/>
          <p:cNvSpPr>
            <a:spLocks noGrp="1"/>
          </p:cNvSpPr>
          <p:nvPr>
            <p:ph type="subTitle" idx="13"/>
          </p:nvPr>
        </p:nvSpPr>
        <p:spPr>
          <a:xfrm>
            <a:off x="244288" y="487600"/>
            <a:ext cx="10515600" cy="392113"/>
          </a:xfrm>
        </p:spPr>
        <p:txBody>
          <a:bodyPr/>
          <a:lstStyle/>
          <a:p>
            <a:r>
              <a:rPr dirty="0"/>
              <a:t>Incluindo os Poderes</a:t>
            </a:r>
          </a:p>
        </p:txBody>
      </p:sp>
      <p:sp>
        <p:nvSpPr>
          <p:cNvPr id="5" name="Espaço Reservado para Rodapé 4"/>
          <p:cNvSpPr>
            <a:spLocks noGrp="1"/>
          </p:cNvSpPr>
          <p:nvPr>
            <p:ph type="ftr" sz="quarter" idx="11"/>
          </p:nvPr>
        </p:nvSpPr>
        <p:spPr>
          <a:xfrm>
            <a:off x="7368988" y="6619873"/>
            <a:ext cx="4114800" cy="183795"/>
          </a:xfrm>
        </p:spPr>
        <p:txBody>
          <a:bodyPr/>
          <a:lstStyle/>
          <a:p>
            <a:r>
              <a:t>Boletim Econômico | Secretaria de Estado da Economia</a:t>
            </a:r>
          </a:p>
        </p:txBody>
      </p:sp>
      <p:sp>
        <p:nvSpPr>
          <p:cNvPr id="6" name="Espaço Reservado para Número de Slide 5"/>
          <p:cNvSpPr>
            <a:spLocks noGrp="1"/>
          </p:cNvSpPr>
          <p:nvPr>
            <p:ph type="sldNum" sz="quarter" idx="12"/>
          </p:nvPr>
        </p:nvSpPr>
        <p:spPr>
          <a:xfrm>
            <a:off x="11483788" y="6629379"/>
            <a:ext cx="708212" cy="174289"/>
          </a:xfrm>
        </p:spPr>
        <p:txBody>
          <a:bodyPr/>
          <a:lstStyle/>
          <a:p>
            <a:fld id="{FAACE0D2-E678-453C-8082-E08B461DE721}" type="slidenum">
              <a:rPr/>
              <a:t>22</a:t>
            </a:fld>
            <a:endParaRPr/>
          </a:p>
        </p:txBody>
      </p:sp>
      <p:graphicFrame>
        <p:nvGraphicFramePr>
          <p:cNvPr id="7" name="Tabela 6"/>
          <p:cNvGraphicFramePr>
            <a:graphicFrameLocks noGrp="1"/>
          </p:cNvGraphicFramePr>
          <p:nvPr/>
        </p:nvGraphicFramePr>
        <p:xfrm>
          <a:off x="365760" y="2743200"/>
          <a:ext cx="6624000" cy="2255520"/>
        </p:xfrm>
        <a:graphic>
          <a:graphicData uri="http://schemas.openxmlformats.org/drawingml/2006/table">
            <a:tbl>
              <a:tblPr/>
              <a:tblGrid>
                <a:gridCol w="720000">
                  <a:extLst>
                    <a:ext uri="{9D8B030D-6E8A-4147-A177-3AD203B41FA5}">
                      <a16:colId xmlns:a16="http://schemas.microsoft.com/office/drawing/2014/main" val="20000"/>
                    </a:ext>
                  </a:extLst>
                </a:gridCol>
                <a:gridCol w="936000">
                  <a:extLst>
                    <a:ext uri="{9D8B030D-6E8A-4147-A177-3AD203B41FA5}">
                      <a16:colId xmlns:a16="http://schemas.microsoft.com/office/drawing/2014/main" val="20001"/>
                    </a:ext>
                  </a:extLst>
                </a:gridCol>
                <a:gridCol w="936000">
                  <a:extLst>
                    <a:ext uri="{9D8B030D-6E8A-4147-A177-3AD203B41FA5}">
                      <a16:colId xmlns:a16="http://schemas.microsoft.com/office/drawing/2014/main" val="20002"/>
                    </a:ext>
                  </a:extLst>
                </a:gridCol>
                <a:gridCol w="936000">
                  <a:extLst>
                    <a:ext uri="{9D8B030D-6E8A-4147-A177-3AD203B41FA5}">
                      <a16:colId xmlns:a16="http://schemas.microsoft.com/office/drawing/2014/main" val="20003"/>
                    </a:ext>
                  </a:extLst>
                </a:gridCol>
                <a:gridCol w="936000">
                  <a:extLst>
                    <a:ext uri="{9D8B030D-6E8A-4147-A177-3AD203B41FA5}">
                      <a16:colId xmlns:a16="http://schemas.microsoft.com/office/drawing/2014/main" val="20004"/>
                    </a:ext>
                  </a:extLst>
                </a:gridCol>
                <a:gridCol w="720000">
                  <a:extLst>
                    <a:ext uri="{9D8B030D-6E8A-4147-A177-3AD203B41FA5}">
                      <a16:colId xmlns:a16="http://schemas.microsoft.com/office/drawing/2014/main" val="20005"/>
                    </a:ext>
                  </a:extLst>
                </a:gridCol>
                <a:gridCol w="720000">
                  <a:extLst>
                    <a:ext uri="{9D8B030D-6E8A-4147-A177-3AD203B41FA5}">
                      <a16:colId xmlns:a16="http://schemas.microsoft.com/office/drawing/2014/main" val="20006"/>
                    </a:ext>
                  </a:extLst>
                </a:gridCol>
                <a:gridCol w="720000">
                  <a:extLst>
                    <a:ext uri="{9D8B030D-6E8A-4147-A177-3AD203B41FA5}">
                      <a16:colId xmlns:a16="http://schemas.microsoft.com/office/drawing/2014/main" val="20007"/>
                    </a:ext>
                  </a:extLst>
                </a:gridCol>
              </a:tblGrid>
              <a:tr h="228600">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Grupo de despesa</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Dotação (Autorizada)</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Empenho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Liquidação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Pagamento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Emp/Dot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Liq/Emp</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Pgto./Liq</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extLst>
                  <a:ext uri="{0D108BD9-81ED-4DB2-BD59-A6C34878D82A}">
                    <a16:rowId xmlns:a16="http://schemas.microsoft.com/office/drawing/2014/main" val="10000"/>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24.725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14.154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13.916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13.634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57.2 %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98.3 %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98.0 %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1"/>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785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747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423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423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95.2 %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56.6 %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100.0 %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2"/>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15.018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12.430</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7.193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6.918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82.8 %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57.9 %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96.2 %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3"/>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5.747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3.059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1.090</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1.039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53.2 %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35.6 %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95.3 %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4"/>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104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74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71.3 %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65.3 %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100.0 %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5"/>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473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442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251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251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93.4 %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56.8 %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100.0 %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6"/>
                  </a:ext>
                </a:extLst>
              </a:tr>
              <a:tr h="228600">
                <a:tc>
                  <a:txBody>
                    <a:bodyPr/>
                    <a:lstStyle/>
                    <a:p>
                      <a:pPr marL="50800" marR="76200" algn="l">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Total</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48.177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30.907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22.922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22.313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 64.2 %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 74.2 %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 97.3 %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extLst>
                  <a:ext uri="{0D108BD9-81ED-4DB2-BD59-A6C34878D82A}">
                    <a16:rowId xmlns:a16="http://schemas.microsoft.com/office/drawing/2014/main" val="10007"/>
                  </a:ext>
                </a:extLst>
              </a:tr>
            </a:tbl>
          </a:graphicData>
        </a:graphic>
      </p:graphicFrame>
      <p:grpSp>
        <p:nvGrpSpPr>
          <p:cNvPr id="8" name="Agrupar 7"/>
          <p:cNvGrpSpPr/>
          <p:nvPr/>
        </p:nvGrpSpPr>
        <p:grpSpPr>
          <a:xfrm>
            <a:off x="7315200" y="2286000"/>
            <a:ext cx="4572000" cy="3657600"/>
            <a:chOff x="7315200" y="2286000"/>
            <a:chExt cx="4572000" cy="3657600"/>
          </a:xfrm>
        </p:grpSpPr>
        <p:sp>
          <p:nvSpPr>
            <p:cNvPr id="9" name="rc3"/>
            <p:cNvSpPr/>
            <p:nvPr/>
          </p:nvSpPr>
          <p:spPr>
            <a:xfrm>
              <a:off x="7315200" y="2286000"/>
              <a:ext cx="4572000" cy="3657600"/>
            </a:xfrm>
            <a:prstGeom prst="rect">
              <a:avLst/>
            </a:prstGeom>
            <a:solidFill>
              <a:srgbClr val="FFFFFF">
                <a:alpha val="100000"/>
              </a:srgbClr>
            </a:solidFill>
            <a:ln w="9525" cap="rnd">
              <a:solidFill>
                <a:srgbClr val="FFFFFF">
                  <a:alpha val="100000"/>
                </a:srgbClr>
              </a:solidFill>
              <a:prstDash val="solid"/>
              <a:round/>
            </a:ln>
          </p:spPr>
          <p:txBody>
            <a:bodyPr/>
            <a:lstStyle/>
            <a:p>
              <a:endParaRPr/>
            </a:p>
          </p:txBody>
        </p:sp>
        <p:sp>
          <p:nvSpPr>
            <p:cNvPr id="10" name="rc4"/>
            <p:cNvSpPr/>
            <p:nvPr/>
          </p:nvSpPr>
          <p:spPr>
            <a:xfrm>
              <a:off x="7315200" y="2286000"/>
              <a:ext cx="4572000" cy="3657600"/>
            </a:xfrm>
            <a:prstGeom prst="rect">
              <a:avLst/>
            </a:prstGeom>
            <a:solidFill>
              <a:srgbClr val="FFFFFF">
                <a:alpha val="100000"/>
              </a:srgbClr>
            </a:solidFill>
          </p:spPr>
          <p:txBody>
            <a:bodyPr/>
            <a:lstStyle/>
            <a:p>
              <a:endParaRPr/>
            </a:p>
          </p:txBody>
        </p:sp>
        <p:sp>
          <p:nvSpPr>
            <p:cNvPr id="11" name="pl5"/>
            <p:cNvSpPr/>
            <p:nvPr/>
          </p:nvSpPr>
          <p:spPr>
            <a:xfrm>
              <a:off x="7840309" y="4501019"/>
              <a:ext cx="3977301" cy="0"/>
            </a:xfrm>
            <a:custGeom>
              <a:avLst/>
              <a:gdLst/>
              <a:ahLst/>
              <a:cxnLst/>
              <a:rect l="0" t="0" r="0" b="0"/>
              <a:pathLst>
                <a:path w="3977301">
                  <a:moveTo>
                    <a:pt x="0" y="0"/>
                  </a:moveTo>
                  <a:lnTo>
                    <a:pt x="3977301" y="0"/>
                  </a:lnTo>
                  <a:lnTo>
                    <a:pt x="3977301" y="0"/>
                  </a:lnTo>
                </a:path>
              </a:pathLst>
            </a:custGeom>
            <a:ln w="13550" cap="flat">
              <a:solidFill>
                <a:srgbClr val="D8D8D8">
                  <a:alpha val="100000"/>
                </a:srgbClr>
              </a:solidFill>
              <a:prstDash val="solid"/>
              <a:round/>
            </a:ln>
          </p:spPr>
          <p:txBody>
            <a:bodyPr/>
            <a:lstStyle/>
            <a:p>
              <a:endParaRPr/>
            </a:p>
          </p:txBody>
        </p:sp>
        <p:sp>
          <p:nvSpPr>
            <p:cNvPr id="12" name="pl6"/>
            <p:cNvSpPr/>
            <p:nvPr/>
          </p:nvSpPr>
          <p:spPr>
            <a:xfrm>
              <a:off x="7840309" y="3970828"/>
              <a:ext cx="3977301" cy="0"/>
            </a:xfrm>
            <a:custGeom>
              <a:avLst/>
              <a:gdLst/>
              <a:ahLst/>
              <a:cxnLst/>
              <a:rect l="0" t="0" r="0" b="0"/>
              <a:pathLst>
                <a:path w="3977301">
                  <a:moveTo>
                    <a:pt x="0" y="0"/>
                  </a:moveTo>
                  <a:lnTo>
                    <a:pt x="3977301" y="0"/>
                  </a:lnTo>
                  <a:lnTo>
                    <a:pt x="3977301" y="0"/>
                  </a:lnTo>
                </a:path>
              </a:pathLst>
            </a:custGeom>
            <a:ln w="13550" cap="flat">
              <a:solidFill>
                <a:srgbClr val="D8D8D8">
                  <a:alpha val="100000"/>
                </a:srgbClr>
              </a:solidFill>
              <a:prstDash val="solid"/>
              <a:round/>
            </a:ln>
          </p:spPr>
          <p:txBody>
            <a:bodyPr/>
            <a:lstStyle/>
            <a:p>
              <a:endParaRPr/>
            </a:p>
          </p:txBody>
        </p:sp>
        <p:sp>
          <p:nvSpPr>
            <p:cNvPr id="13" name="pl7"/>
            <p:cNvSpPr/>
            <p:nvPr/>
          </p:nvSpPr>
          <p:spPr>
            <a:xfrm>
              <a:off x="7840309" y="3440636"/>
              <a:ext cx="3977301" cy="0"/>
            </a:xfrm>
            <a:custGeom>
              <a:avLst/>
              <a:gdLst/>
              <a:ahLst/>
              <a:cxnLst/>
              <a:rect l="0" t="0" r="0" b="0"/>
              <a:pathLst>
                <a:path w="3977301">
                  <a:moveTo>
                    <a:pt x="0" y="0"/>
                  </a:moveTo>
                  <a:lnTo>
                    <a:pt x="3977301" y="0"/>
                  </a:lnTo>
                  <a:lnTo>
                    <a:pt x="3977301" y="0"/>
                  </a:lnTo>
                </a:path>
              </a:pathLst>
            </a:custGeom>
            <a:ln w="13550" cap="flat">
              <a:solidFill>
                <a:srgbClr val="D8D8D8">
                  <a:alpha val="100000"/>
                </a:srgbClr>
              </a:solidFill>
              <a:prstDash val="solid"/>
              <a:round/>
            </a:ln>
          </p:spPr>
          <p:txBody>
            <a:bodyPr/>
            <a:lstStyle/>
            <a:p>
              <a:endParaRPr/>
            </a:p>
          </p:txBody>
        </p:sp>
        <p:sp>
          <p:nvSpPr>
            <p:cNvPr id="14" name="pl8"/>
            <p:cNvSpPr/>
            <p:nvPr/>
          </p:nvSpPr>
          <p:spPr>
            <a:xfrm>
              <a:off x="7840309" y="2910445"/>
              <a:ext cx="3977301" cy="0"/>
            </a:xfrm>
            <a:custGeom>
              <a:avLst/>
              <a:gdLst/>
              <a:ahLst/>
              <a:cxnLst/>
              <a:rect l="0" t="0" r="0" b="0"/>
              <a:pathLst>
                <a:path w="3977301">
                  <a:moveTo>
                    <a:pt x="0" y="0"/>
                  </a:moveTo>
                  <a:lnTo>
                    <a:pt x="3977301" y="0"/>
                  </a:lnTo>
                  <a:lnTo>
                    <a:pt x="3977301" y="0"/>
                  </a:lnTo>
                </a:path>
              </a:pathLst>
            </a:custGeom>
            <a:ln w="13550" cap="flat">
              <a:solidFill>
                <a:srgbClr val="D8D8D8">
                  <a:alpha val="100000"/>
                </a:srgbClr>
              </a:solidFill>
              <a:prstDash val="solid"/>
              <a:round/>
            </a:ln>
          </p:spPr>
          <p:txBody>
            <a:bodyPr/>
            <a:lstStyle/>
            <a:p>
              <a:endParaRPr/>
            </a:p>
          </p:txBody>
        </p:sp>
        <p:sp>
          <p:nvSpPr>
            <p:cNvPr id="15" name="pl9"/>
            <p:cNvSpPr/>
            <p:nvPr/>
          </p:nvSpPr>
          <p:spPr>
            <a:xfrm>
              <a:off x="7840309" y="2380254"/>
              <a:ext cx="3977301" cy="0"/>
            </a:xfrm>
            <a:custGeom>
              <a:avLst/>
              <a:gdLst/>
              <a:ahLst/>
              <a:cxnLst/>
              <a:rect l="0" t="0" r="0" b="0"/>
              <a:pathLst>
                <a:path w="3977301">
                  <a:moveTo>
                    <a:pt x="0" y="0"/>
                  </a:moveTo>
                  <a:lnTo>
                    <a:pt x="3977301" y="0"/>
                  </a:lnTo>
                  <a:lnTo>
                    <a:pt x="3977301" y="0"/>
                  </a:lnTo>
                </a:path>
              </a:pathLst>
            </a:custGeom>
            <a:ln w="13550" cap="flat">
              <a:solidFill>
                <a:srgbClr val="D8D8D8">
                  <a:alpha val="100000"/>
                </a:srgbClr>
              </a:solidFill>
              <a:prstDash val="solid"/>
              <a:round/>
            </a:ln>
          </p:spPr>
          <p:txBody>
            <a:bodyPr/>
            <a:lstStyle/>
            <a:p>
              <a:endParaRPr/>
            </a:p>
          </p:txBody>
        </p:sp>
        <p:sp>
          <p:nvSpPr>
            <p:cNvPr id="16" name="pl10"/>
            <p:cNvSpPr/>
            <p:nvPr/>
          </p:nvSpPr>
          <p:spPr>
            <a:xfrm>
              <a:off x="8021095" y="2476911"/>
              <a:ext cx="3615729" cy="205178"/>
            </a:xfrm>
            <a:custGeom>
              <a:avLst/>
              <a:gdLst/>
              <a:ahLst/>
              <a:cxnLst/>
              <a:rect l="0" t="0" r="0" b="0"/>
              <a:pathLst>
                <a:path w="3615729" h="205178">
                  <a:moveTo>
                    <a:pt x="0" y="205178"/>
                  </a:moveTo>
                  <a:lnTo>
                    <a:pt x="334589" y="205178"/>
                  </a:lnTo>
                  <a:lnTo>
                    <a:pt x="334589" y="183499"/>
                  </a:lnTo>
                  <a:lnTo>
                    <a:pt x="647593" y="183499"/>
                  </a:lnTo>
                  <a:lnTo>
                    <a:pt x="647593" y="73719"/>
                  </a:lnTo>
                  <a:lnTo>
                    <a:pt x="982183" y="73719"/>
                  </a:lnTo>
                  <a:lnTo>
                    <a:pt x="982183" y="55315"/>
                  </a:lnTo>
                  <a:lnTo>
                    <a:pt x="1305979" y="55315"/>
                  </a:lnTo>
                  <a:lnTo>
                    <a:pt x="1305979" y="50506"/>
                  </a:lnTo>
                  <a:lnTo>
                    <a:pt x="1640569" y="50506"/>
                  </a:lnTo>
                  <a:lnTo>
                    <a:pt x="1640569" y="39000"/>
                  </a:lnTo>
                  <a:lnTo>
                    <a:pt x="1964366" y="39000"/>
                  </a:lnTo>
                  <a:lnTo>
                    <a:pt x="1964366" y="0"/>
                  </a:lnTo>
                  <a:lnTo>
                    <a:pt x="2298956" y="0"/>
                  </a:lnTo>
                  <a:lnTo>
                    <a:pt x="2298956" y="0"/>
                  </a:lnTo>
                  <a:lnTo>
                    <a:pt x="2633545" y="0"/>
                  </a:lnTo>
                  <a:lnTo>
                    <a:pt x="2633545" y="0"/>
                  </a:lnTo>
                  <a:lnTo>
                    <a:pt x="2957342" y="0"/>
                  </a:lnTo>
                  <a:lnTo>
                    <a:pt x="2957342" y="0"/>
                  </a:lnTo>
                  <a:lnTo>
                    <a:pt x="3291932" y="0"/>
                  </a:lnTo>
                  <a:lnTo>
                    <a:pt x="3291932" y="0"/>
                  </a:lnTo>
                  <a:lnTo>
                    <a:pt x="3615729" y="0"/>
                  </a:lnTo>
                  <a:lnTo>
                    <a:pt x="3615729" y="0"/>
                  </a:lnTo>
                </a:path>
              </a:pathLst>
            </a:custGeom>
            <a:ln w="21681" cap="flat">
              <a:solidFill>
                <a:srgbClr val="333333">
                  <a:alpha val="100000"/>
                </a:srgbClr>
              </a:solidFill>
              <a:prstDash val="solid"/>
              <a:round/>
            </a:ln>
          </p:spPr>
          <p:txBody>
            <a:bodyPr/>
            <a:lstStyle/>
            <a:p>
              <a:endParaRPr/>
            </a:p>
          </p:txBody>
        </p:sp>
        <p:sp>
          <p:nvSpPr>
            <p:cNvPr id="17" name="pl11"/>
            <p:cNvSpPr/>
            <p:nvPr/>
          </p:nvSpPr>
          <p:spPr>
            <a:xfrm>
              <a:off x="8021095" y="3392564"/>
              <a:ext cx="1964366" cy="1050964"/>
            </a:xfrm>
            <a:custGeom>
              <a:avLst/>
              <a:gdLst/>
              <a:ahLst/>
              <a:cxnLst/>
              <a:rect l="0" t="0" r="0" b="0"/>
              <a:pathLst>
                <a:path w="1964366" h="1050964">
                  <a:moveTo>
                    <a:pt x="0" y="1050964"/>
                  </a:moveTo>
                  <a:lnTo>
                    <a:pt x="334589" y="876068"/>
                  </a:lnTo>
                  <a:lnTo>
                    <a:pt x="647593" y="705733"/>
                  </a:lnTo>
                  <a:lnTo>
                    <a:pt x="982183" y="505036"/>
                  </a:lnTo>
                  <a:lnTo>
                    <a:pt x="1305979" y="357503"/>
                  </a:lnTo>
                  <a:lnTo>
                    <a:pt x="1640569" y="194624"/>
                  </a:lnTo>
                  <a:lnTo>
                    <a:pt x="1964366" y="0"/>
                  </a:lnTo>
                </a:path>
              </a:pathLst>
            </a:custGeom>
            <a:ln w="21681" cap="flat">
              <a:solidFill>
                <a:srgbClr val="BF1E2E">
                  <a:alpha val="100000"/>
                </a:srgbClr>
              </a:solidFill>
              <a:prstDash val="solid"/>
              <a:round/>
            </a:ln>
          </p:spPr>
          <p:txBody>
            <a:bodyPr/>
            <a:lstStyle/>
            <a:p>
              <a:endParaRPr/>
            </a:p>
          </p:txBody>
        </p:sp>
        <p:sp>
          <p:nvSpPr>
            <p:cNvPr id="18" name="pl12"/>
            <p:cNvSpPr/>
            <p:nvPr/>
          </p:nvSpPr>
          <p:spPr>
            <a:xfrm>
              <a:off x="8021095" y="3815902"/>
              <a:ext cx="1964366" cy="1070833"/>
            </a:xfrm>
            <a:custGeom>
              <a:avLst/>
              <a:gdLst/>
              <a:ahLst/>
              <a:cxnLst/>
              <a:rect l="0" t="0" r="0" b="0"/>
              <a:pathLst>
                <a:path w="1964366" h="1070833">
                  <a:moveTo>
                    <a:pt x="0" y="1070833"/>
                  </a:moveTo>
                  <a:lnTo>
                    <a:pt x="334589" y="906999"/>
                  </a:lnTo>
                  <a:lnTo>
                    <a:pt x="647593" y="756465"/>
                  </a:lnTo>
                  <a:lnTo>
                    <a:pt x="982183" y="564314"/>
                  </a:lnTo>
                  <a:lnTo>
                    <a:pt x="1305979" y="388649"/>
                  </a:lnTo>
                  <a:lnTo>
                    <a:pt x="1640569" y="205191"/>
                  </a:lnTo>
                  <a:lnTo>
                    <a:pt x="1964366" y="0"/>
                  </a:lnTo>
                </a:path>
              </a:pathLst>
            </a:custGeom>
            <a:ln w="21681" cap="flat">
              <a:solidFill>
                <a:srgbClr val="009E3C">
                  <a:alpha val="100000"/>
                </a:srgbClr>
              </a:solidFill>
              <a:prstDash val="solid"/>
              <a:round/>
            </a:ln>
          </p:spPr>
          <p:txBody>
            <a:bodyPr/>
            <a:lstStyle/>
            <a:p>
              <a:endParaRPr/>
            </a:p>
          </p:txBody>
        </p:sp>
        <p:sp>
          <p:nvSpPr>
            <p:cNvPr id="19" name="pl13"/>
            <p:cNvSpPr/>
            <p:nvPr/>
          </p:nvSpPr>
          <p:spPr>
            <a:xfrm>
              <a:off x="8021095" y="3848188"/>
              <a:ext cx="1964366" cy="1055169"/>
            </a:xfrm>
            <a:custGeom>
              <a:avLst/>
              <a:gdLst/>
              <a:ahLst/>
              <a:cxnLst/>
              <a:rect l="0" t="0" r="0" b="0"/>
              <a:pathLst>
                <a:path w="1964366" h="1055169">
                  <a:moveTo>
                    <a:pt x="0" y="1055169"/>
                  </a:moveTo>
                  <a:lnTo>
                    <a:pt x="334589" y="896320"/>
                  </a:lnTo>
                  <a:lnTo>
                    <a:pt x="647593" y="734733"/>
                  </a:lnTo>
                  <a:lnTo>
                    <a:pt x="982183" y="564706"/>
                  </a:lnTo>
                  <a:lnTo>
                    <a:pt x="1305979" y="391965"/>
                  </a:lnTo>
                  <a:lnTo>
                    <a:pt x="1640569" y="195304"/>
                  </a:lnTo>
                  <a:lnTo>
                    <a:pt x="1964366" y="0"/>
                  </a:lnTo>
                </a:path>
              </a:pathLst>
            </a:custGeom>
            <a:ln w="21681" cap="flat">
              <a:solidFill>
                <a:srgbClr val="002E54">
                  <a:alpha val="100000"/>
                </a:srgbClr>
              </a:solidFill>
              <a:prstDash val="solid"/>
              <a:round/>
            </a:ln>
          </p:spPr>
          <p:txBody>
            <a:bodyPr/>
            <a:lstStyle/>
            <a:p>
              <a:endParaRPr/>
            </a:p>
          </p:txBody>
        </p:sp>
        <p:sp>
          <p:nvSpPr>
            <p:cNvPr id="20" name="tx14"/>
            <p:cNvSpPr/>
            <p:nvPr/>
          </p:nvSpPr>
          <p:spPr>
            <a:xfrm>
              <a:off x="7560747" y="4455537"/>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10B</a:t>
              </a:r>
            </a:p>
          </p:txBody>
        </p:sp>
        <p:sp>
          <p:nvSpPr>
            <p:cNvPr id="21" name="tx15"/>
            <p:cNvSpPr/>
            <p:nvPr/>
          </p:nvSpPr>
          <p:spPr>
            <a:xfrm>
              <a:off x="7560747" y="3925346"/>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20B</a:t>
              </a:r>
            </a:p>
          </p:txBody>
        </p:sp>
        <p:sp>
          <p:nvSpPr>
            <p:cNvPr id="22" name="tx16"/>
            <p:cNvSpPr/>
            <p:nvPr/>
          </p:nvSpPr>
          <p:spPr>
            <a:xfrm>
              <a:off x="7560747" y="3395095"/>
              <a:ext cx="216931"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30B</a:t>
              </a:r>
            </a:p>
          </p:txBody>
        </p:sp>
        <p:sp>
          <p:nvSpPr>
            <p:cNvPr id="23" name="tx17"/>
            <p:cNvSpPr/>
            <p:nvPr/>
          </p:nvSpPr>
          <p:spPr>
            <a:xfrm>
              <a:off x="7560747" y="2864963"/>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40B</a:t>
              </a:r>
            </a:p>
          </p:txBody>
        </p:sp>
        <p:sp>
          <p:nvSpPr>
            <p:cNvPr id="24" name="tx18"/>
            <p:cNvSpPr/>
            <p:nvPr/>
          </p:nvSpPr>
          <p:spPr>
            <a:xfrm>
              <a:off x="7560747" y="2334772"/>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50B</a:t>
              </a:r>
            </a:p>
          </p:txBody>
        </p:sp>
        <p:sp>
          <p:nvSpPr>
            <p:cNvPr id="25" name="pl19"/>
            <p:cNvSpPr/>
            <p:nvPr/>
          </p:nvSpPr>
          <p:spPr>
            <a:xfrm>
              <a:off x="7805514" y="450101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6" name="pl20"/>
            <p:cNvSpPr/>
            <p:nvPr/>
          </p:nvSpPr>
          <p:spPr>
            <a:xfrm>
              <a:off x="7805514" y="397082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7" name="pl21"/>
            <p:cNvSpPr/>
            <p:nvPr/>
          </p:nvSpPr>
          <p:spPr>
            <a:xfrm>
              <a:off x="7805514" y="344063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8" name="pl22"/>
            <p:cNvSpPr/>
            <p:nvPr/>
          </p:nvSpPr>
          <p:spPr>
            <a:xfrm>
              <a:off x="7805514" y="291044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9" name="pl23"/>
            <p:cNvSpPr/>
            <p:nvPr/>
          </p:nvSpPr>
          <p:spPr>
            <a:xfrm>
              <a:off x="7805514" y="238025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0" name="pl24"/>
            <p:cNvSpPr/>
            <p:nvPr/>
          </p:nvSpPr>
          <p:spPr>
            <a:xfrm>
              <a:off x="8021095"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1" name="pl25"/>
            <p:cNvSpPr/>
            <p:nvPr/>
          </p:nvSpPr>
          <p:spPr>
            <a:xfrm>
              <a:off x="8355685"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2" name="pl26"/>
            <p:cNvSpPr/>
            <p:nvPr/>
          </p:nvSpPr>
          <p:spPr>
            <a:xfrm>
              <a:off x="8668688"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3" name="pl27"/>
            <p:cNvSpPr/>
            <p:nvPr/>
          </p:nvSpPr>
          <p:spPr>
            <a:xfrm>
              <a:off x="9003278"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4" name="pl28"/>
            <p:cNvSpPr/>
            <p:nvPr/>
          </p:nvSpPr>
          <p:spPr>
            <a:xfrm>
              <a:off x="9327075"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5" name="pl29"/>
            <p:cNvSpPr/>
            <p:nvPr/>
          </p:nvSpPr>
          <p:spPr>
            <a:xfrm>
              <a:off x="9661665"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6" name="pl30"/>
            <p:cNvSpPr/>
            <p:nvPr/>
          </p:nvSpPr>
          <p:spPr>
            <a:xfrm>
              <a:off x="9985461"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7" name="pl31"/>
            <p:cNvSpPr/>
            <p:nvPr/>
          </p:nvSpPr>
          <p:spPr>
            <a:xfrm>
              <a:off x="10320051"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8" name="pl32"/>
            <p:cNvSpPr/>
            <p:nvPr/>
          </p:nvSpPr>
          <p:spPr>
            <a:xfrm>
              <a:off x="10654641"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9" name="pl33"/>
            <p:cNvSpPr/>
            <p:nvPr/>
          </p:nvSpPr>
          <p:spPr>
            <a:xfrm>
              <a:off x="10978438"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0" name="pl34"/>
            <p:cNvSpPr/>
            <p:nvPr/>
          </p:nvSpPr>
          <p:spPr>
            <a:xfrm>
              <a:off x="11313027"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1" name="pl35"/>
            <p:cNvSpPr/>
            <p:nvPr/>
          </p:nvSpPr>
          <p:spPr>
            <a:xfrm>
              <a:off x="11636824"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2" name="tx36"/>
            <p:cNvSpPr/>
            <p:nvPr/>
          </p:nvSpPr>
          <p:spPr>
            <a:xfrm>
              <a:off x="7939746" y="5061652"/>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jan</a:t>
              </a:r>
            </a:p>
          </p:txBody>
        </p:sp>
        <p:sp>
          <p:nvSpPr>
            <p:cNvPr id="43" name="tx37"/>
            <p:cNvSpPr/>
            <p:nvPr/>
          </p:nvSpPr>
          <p:spPr>
            <a:xfrm>
              <a:off x="8274365" y="5084392"/>
              <a:ext cx="162639" cy="9018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fev</a:t>
              </a:r>
            </a:p>
          </p:txBody>
        </p:sp>
        <p:sp>
          <p:nvSpPr>
            <p:cNvPr id="44" name="tx38"/>
            <p:cNvSpPr/>
            <p:nvPr/>
          </p:nvSpPr>
          <p:spPr>
            <a:xfrm>
              <a:off x="8563705" y="5108503"/>
              <a:ext cx="209966" cy="6607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mar</a:t>
              </a:r>
            </a:p>
          </p:txBody>
        </p:sp>
        <p:sp>
          <p:nvSpPr>
            <p:cNvPr id="45" name="tx39"/>
            <p:cNvSpPr/>
            <p:nvPr/>
          </p:nvSpPr>
          <p:spPr>
            <a:xfrm>
              <a:off x="8915172" y="5085881"/>
              <a:ext cx="17621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abr</a:t>
              </a:r>
            </a:p>
          </p:txBody>
        </p:sp>
        <p:sp>
          <p:nvSpPr>
            <p:cNvPr id="46" name="tx40"/>
            <p:cNvSpPr/>
            <p:nvPr/>
          </p:nvSpPr>
          <p:spPr>
            <a:xfrm>
              <a:off x="9228848" y="5085881"/>
              <a:ext cx="196453"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mai</a:t>
              </a:r>
            </a:p>
          </p:txBody>
        </p:sp>
        <p:sp>
          <p:nvSpPr>
            <p:cNvPr id="47" name="tx41"/>
            <p:cNvSpPr/>
            <p:nvPr/>
          </p:nvSpPr>
          <p:spPr>
            <a:xfrm>
              <a:off x="9580315" y="5061652"/>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jun</a:t>
              </a:r>
            </a:p>
          </p:txBody>
        </p:sp>
        <p:sp>
          <p:nvSpPr>
            <p:cNvPr id="48" name="tx42"/>
            <p:cNvSpPr/>
            <p:nvPr/>
          </p:nvSpPr>
          <p:spPr>
            <a:xfrm>
              <a:off x="9924471" y="5061652"/>
              <a:ext cx="121979"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jul</a:t>
              </a:r>
            </a:p>
          </p:txBody>
        </p:sp>
        <p:sp>
          <p:nvSpPr>
            <p:cNvPr id="49" name="tx43"/>
            <p:cNvSpPr/>
            <p:nvPr/>
          </p:nvSpPr>
          <p:spPr>
            <a:xfrm>
              <a:off x="10218342" y="5084273"/>
              <a:ext cx="203418" cy="9030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ago</a:t>
              </a:r>
            </a:p>
          </p:txBody>
        </p:sp>
        <p:sp>
          <p:nvSpPr>
            <p:cNvPr id="50" name="tx44"/>
            <p:cNvSpPr/>
            <p:nvPr/>
          </p:nvSpPr>
          <p:spPr>
            <a:xfrm>
              <a:off x="10573321" y="5087845"/>
              <a:ext cx="162639"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set</a:t>
              </a:r>
            </a:p>
          </p:txBody>
        </p:sp>
        <p:sp>
          <p:nvSpPr>
            <p:cNvPr id="51" name="tx45"/>
            <p:cNvSpPr/>
            <p:nvPr/>
          </p:nvSpPr>
          <p:spPr>
            <a:xfrm>
              <a:off x="10893695" y="5087845"/>
              <a:ext cx="169485"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out</a:t>
              </a:r>
            </a:p>
          </p:txBody>
        </p:sp>
        <p:sp>
          <p:nvSpPr>
            <p:cNvPr id="52" name="tx46"/>
            <p:cNvSpPr/>
            <p:nvPr/>
          </p:nvSpPr>
          <p:spPr>
            <a:xfrm>
              <a:off x="11214741" y="5108503"/>
              <a:ext cx="196572" cy="6607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nov</a:t>
              </a:r>
            </a:p>
          </p:txBody>
        </p:sp>
        <p:sp>
          <p:nvSpPr>
            <p:cNvPr id="53" name="tx47"/>
            <p:cNvSpPr/>
            <p:nvPr/>
          </p:nvSpPr>
          <p:spPr>
            <a:xfrm>
              <a:off x="11538538" y="5085881"/>
              <a:ext cx="19657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dez</a:t>
              </a:r>
            </a:p>
          </p:txBody>
        </p:sp>
        <p:sp>
          <p:nvSpPr>
            <p:cNvPr id="54" name="tx48"/>
            <p:cNvSpPr/>
            <p:nvPr/>
          </p:nvSpPr>
          <p:spPr>
            <a:xfrm>
              <a:off x="9807789" y="5344126"/>
              <a:ext cx="42341" cy="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 </a:t>
              </a:r>
            </a:p>
          </p:txBody>
        </p:sp>
        <p:sp>
          <p:nvSpPr>
            <p:cNvPr id="55" name="tx49"/>
            <p:cNvSpPr/>
            <p:nvPr/>
          </p:nvSpPr>
          <p:spPr>
            <a:xfrm rot="-5400000">
              <a:off x="6647568" y="3614529"/>
              <a:ext cx="1541412" cy="15120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Valores em Reais (R$)</a:t>
              </a:r>
            </a:p>
          </p:txBody>
        </p:sp>
        <p:sp>
          <p:nvSpPr>
            <p:cNvPr id="56" name="rc50"/>
            <p:cNvSpPr/>
            <p:nvPr/>
          </p:nvSpPr>
          <p:spPr>
            <a:xfrm>
              <a:off x="7922107" y="5515376"/>
              <a:ext cx="3813705" cy="358634"/>
            </a:xfrm>
            <a:prstGeom prst="rect">
              <a:avLst/>
            </a:prstGeom>
            <a:solidFill>
              <a:srgbClr val="FFFFFF">
                <a:alpha val="100000"/>
              </a:srgbClr>
            </a:solidFill>
          </p:spPr>
          <p:txBody>
            <a:bodyPr/>
            <a:lstStyle/>
            <a:p>
              <a:endParaRPr/>
            </a:p>
          </p:txBody>
        </p:sp>
        <p:sp>
          <p:nvSpPr>
            <p:cNvPr id="57" name="rc51"/>
            <p:cNvSpPr/>
            <p:nvPr/>
          </p:nvSpPr>
          <p:spPr>
            <a:xfrm>
              <a:off x="8067611" y="5584965"/>
              <a:ext cx="219455" cy="219455"/>
            </a:xfrm>
            <a:prstGeom prst="rect">
              <a:avLst/>
            </a:prstGeom>
          </p:spPr>
          <p:txBody>
            <a:bodyPr/>
            <a:lstStyle/>
            <a:p>
              <a:endParaRPr/>
            </a:p>
          </p:txBody>
        </p:sp>
        <p:sp>
          <p:nvSpPr>
            <p:cNvPr id="58" name="pl52"/>
            <p:cNvSpPr/>
            <p:nvPr/>
          </p:nvSpPr>
          <p:spPr>
            <a:xfrm>
              <a:off x="8089557" y="5694693"/>
              <a:ext cx="175564" cy="0"/>
            </a:xfrm>
            <a:custGeom>
              <a:avLst/>
              <a:gdLst/>
              <a:ahLst/>
              <a:cxnLst/>
              <a:rect l="0" t="0" r="0" b="0"/>
              <a:pathLst>
                <a:path w="175564">
                  <a:moveTo>
                    <a:pt x="0" y="0"/>
                  </a:moveTo>
                  <a:lnTo>
                    <a:pt x="175564" y="0"/>
                  </a:lnTo>
                </a:path>
              </a:pathLst>
            </a:custGeom>
            <a:ln w="21681" cap="flat">
              <a:solidFill>
                <a:srgbClr val="333333">
                  <a:alpha val="100000"/>
                </a:srgbClr>
              </a:solidFill>
              <a:prstDash val="solid"/>
              <a:round/>
            </a:ln>
          </p:spPr>
          <p:txBody>
            <a:bodyPr/>
            <a:lstStyle/>
            <a:p>
              <a:endParaRPr/>
            </a:p>
          </p:txBody>
        </p:sp>
        <p:sp>
          <p:nvSpPr>
            <p:cNvPr id="59" name="pl53"/>
            <p:cNvSpPr/>
            <p:nvPr/>
          </p:nvSpPr>
          <p:spPr>
            <a:xfrm>
              <a:off x="8089557" y="5694693"/>
              <a:ext cx="175564" cy="0"/>
            </a:xfrm>
            <a:custGeom>
              <a:avLst/>
              <a:gdLst/>
              <a:ahLst/>
              <a:cxnLst/>
              <a:rect l="0" t="0" r="0" b="0"/>
              <a:pathLst>
                <a:path w="175564">
                  <a:moveTo>
                    <a:pt x="0" y="0"/>
                  </a:moveTo>
                  <a:lnTo>
                    <a:pt x="175564" y="0"/>
                  </a:lnTo>
                </a:path>
              </a:pathLst>
            </a:custGeom>
            <a:ln w="21681" cap="flat">
              <a:solidFill>
                <a:srgbClr val="333333">
                  <a:alpha val="100000"/>
                </a:srgbClr>
              </a:solidFill>
              <a:prstDash val="solid"/>
              <a:round/>
            </a:ln>
          </p:spPr>
          <p:txBody>
            <a:bodyPr/>
            <a:lstStyle/>
            <a:p>
              <a:endParaRPr/>
            </a:p>
          </p:txBody>
        </p:sp>
        <p:sp>
          <p:nvSpPr>
            <p:cNvPr id="60" name="pl54"/>
            <p:cNvSpPr/>
            <p:nvPr/>
          </p:nvSpPr>
          <p:spPr>
            <a:xfrm>
              <a:off x="8089557" y="5694693"/>
              <a:ext cx="175564" cy="0"/>
            </a:xfrm>
            <a:custGeom>
              <a:avLst/>
              <a:gdLst/>
              <a:ahLst/>
              <a:cxnLst/>
              <a:rect l="0" t="0" r="0" b="0"/>
              <a:pathLst>
                <a:path w="175564">
                  <a:moveTo>
                    <a:pt x="0" y="0"/>
                  </a:moveTo>
                  <a:lnTo>
                    <a:pt x="175564" y="0"/>
                  </a:lnTo>
                </a:path>
              </a:pathLst>
            </a:custGeom>
            <a:ln w="21681" cap="flat">
              <a:solidFill>
                <a:srgbClr val="333333">
                  <a:alpha val="100000"/>
                </a:srgbClr>
              </a:solidFill>
              <a:prstDash val="solid"/>
              <a:round/>
            </a:ln>
          </p:spPr>
          <p:txBody>
            <a:bodyPr/>
            <a:lstStyle/>
            <a:p>
              <a:endParaRPr/>
            </a:p>
          </p:txBody>
        </p:sp>
        <p:sp>
          <p:nvSpPr>
            <p:cNvPr id="61" name="pl55"/>
            <p:cNvSpPr/>
            <p:nvPr/>
          </p:nvSpPr>
          <p:spPr>
            <a:xfrm>
              <a:off x="8089557" y="5694693"/>
              <a:ext cx="175564" cy="0"/>
            </a:xfrm>
            <a:custGeom>
              <a:avLst/>
              <a:gdLst/>
              <a:ahLst/>
              <a:cxnLst/>
              <a:rect l="0" t="0" r="0" b="0"/>
              <a:pathLst>
                <a:path w="175564">
                  <a:moveTo>
                    <a:pt x="0" y="0"/>
                  </a:moveTo>
                  <a:lnTo>
                    <a:pt x="175564" y="0"/>
                  </a:lnTo>
                </a:path>
              </a:pathLst>
            </a:custGeom>
            <a:ln w="21681" cap="flat">
              <a:solidFill>
                <a:srgbClr val="333333">
                  <a:alpha val="100000"/>
                </a:srgbClr>
              </a:solidFill>
              <a:prstDash val="solid"/>
              <a:round/>
            </a:ln>
          </p:spPr>
          <p:txBody>
            <a:bodyPr/>
            <a:lstStyle/>
            <a:p>
              <a:endParaRPr/>
            </a:p>
          </p:txBody>
        </p:sp>
        <p:sp>
          <p:nvSpPr>
            <p:cNvPr id="62" name="rc56"/>
            <p:cNvSpPr/>
            <p:nvPr/>
          </p:nvSpPr>
          <p:spPr>
            <a:xfrm>
              <a:off x="8893002" y="5584965"/>
              <a:ext cx="219455" cy="219455"/>
            </a:xfrm>
            <a:prstGeom prst="rect">
              <a:avLst/>
            </a:prstGeom>
          </p:spPr>
          <p:txBody>
            <a:bodyPr/>
            <a:lstStyle/>
            <a:p>
              <a:endParaRPr/>
            </a:p>
          </p:txBody>
        </p:sp>
        <p:sp>
          <p:nvSpPr>
            <p:cNvPr id="63" name="pl57"/>
            <p:cNvSpPr/>
            <p:nvPr/>
          </p:nvSpPr>
          <p:spPr>
            <a:xfrm>
              <a:off x="8914948" y="5694693"/>
              <a:ext cx="175564" cy="0"/>
            </a:xfrm>
            <a:custGeom>
              <a:avLst/>
              <a:gdLst/>
              <a:ahLst/>
              <a:cxnLst/>
              <a:rect l="0" t="0" r="0" b="0"/>
              <a:pathLst>
                <a:path w="175564">
                  <a:moveTo>
                    <a:pt x="0" y="0"/>
                  </a:moveTo>
                  <a:lnTo>
                    <a:pt x="175564" y="0"/>
                  </a:lnTo>
                </a:path>
              </a:pathLst>
            </a:custGeom>
            <a:ln w="21681" cap="flat">
              <a:solidFill>
                <a:srgbClr val="BF1E2E">
                  <a:alpha val="100000"/>
                </a:srgbClr>
              </a:solidFill>
              <a:prstDash val="solid"/>
              <a:round/>
            </a:ln>
          </p:spPr>
          <p:txBody>
            <a:bodyPr/>
            <a:lstStyle/>
            <a:p>
              <a:endParaRPr/>
            </a:p>
          </p:txBody>
        </p:sp>
        <p:sp>
          <p:nvSpPr>
            <p:cNvPr id="64" name="pl58"/>
            <p:cNvSpPr/>
            <p:nvPr/>
          </p:nvSpPr>
          <p:spPr>
            <a:xfrm>
              <a:off x="8914948" y="5694693"/>
              <a:ext cx="175564" cy="0"/>
            </a:xfrm>
            <a:custGeom>
              <a:avLst/>
              <a:gdLst/>
              <a:ahLst/>
              <a:cxnLst/>
              <a:rect l="0" t="0" r="0" b="0"/>
              <a:pathLst>
                <a:path w="175564">
                  <a:moveTo>
                    <a:pt x="0" y="0"/>
                  </a:moveTo>
                  <a:lnTo>
                    <a:pt x="175564" y="0"/>
                  </a:lnTo>
                </a:path>
              </a:pathLst>
            </a:custGeom>
            <a:ln w="21681" cap="flat">
              <a:solidFill>
                <a:srgbClr val="BF1E2E">
                  <a:alpha val="100000"/>
                </a:srgbClr>
              </a:solidFill>
              <a:prstDash val="solid"/>
              <a:round/>
            </a:ln>
          </p:spPr>
          <p:txBody>
            <a:bodyPr/>
            <a:lstStyle/>
            <a:p>
              <a:endParaRPr/>
            </a:p>
          </p:txBody>
        </p:sp>
        <p:sp>
          <p:nvSpPr>
            <p:cNvPr id="65" name="pl59"/>
            <p:cNvSpPr/>
            <p:nvPr/>
          </p:nvSpPr>
          <p:spPr>
            <a:xfrm>
              <a:off x="8914948" y="5694693"/>
              <a:ext cx="175564" cy="0"/>
            </a:xfrm>
            <a:custGeom>
              <a:avLst/>
              <a:gdLst/>
              <a:ahLst/>
              <a:cxnLst/>
              <a:rect l="0" t="0" r="0" b="0"/>
              <a:pathLst>
                <a:path w="175564">
                  <a:moveTo>
                    <a:pt x="0" y="0"/>
                  </a:moveTo>
                  <a:lnTo>
                    <a:pt x="175564" y="0"/>
                  </a:lnTo>
                </a:path>
              </a:pathLst>
            </a:custGeom>
            <a:ln w="21681" cap="flat">
              <a:solidFill>
                <a:srgbClr val="BF1E2E">
                  <a:alpha val="100000"/>
                </a:srgbClr>
              </a:solidFill>
              <a:prstDash val="solid"/>
              <a:round/>
            </a:ln>
          </p:spPr>
          <p:txBody>
            <a:bodyPr/>
            <a:lstStyle/>
            <a:p>
              <a:endParaRPr/>
            </a:p>
          </p:txBody>
        </p:sp>
        <p:sp>
          <p:nvSpPr>
            <p:cNvPr id="66" name="pl60"/>
            <p:cNvSpPr/>
            <p:nvPr/>
          </p:nvSpPr>
          <p:spPr>
            <a:xfrm>
              <a:off x="8914948" y="5694693"/>
              <a:ext cx="175564" cy="0"/>
            </a:xfrm>
            <a:custGeom>
              <a:avLst/>
              <a:gdLst/>
              <a:ahLst/>
              <a:cxnLst/>
              <a:rect l="0" t="0" r="0" b="0"/>
              <a:pathLst>
                <a:path w="175564">
                  <a:moveTo>
                    <a:pt x="0" y="0"/>
                  </a:moveTo>
                  <a:lnTo>
                    <a:pt x="175564" y="0"/>
                  </a:lnTo>
                </a:path>
              </a:pathLst>
            </a:custGeom>
            <a:ln w="21681" cap="flat">
              <a:solidFill>
                <a:srgbClr val="BF1E2E">
                  <a:alpha val="100000"/>
                </a:srgbClr>
              </a:solidFill>
              <a:prstDash val="solid"/>
              <a:round/>
            </a:ln>
          </p:spPr>
          <p:txBody>
            <a:bodyPr/>
            <a:lstStyle/>
            <a:p>
              <a:endParaRPr/>
            </a:p>
          </p:txBody>
        </p:sp>
        <p:sp>
          <p:nvSpPr>
            <p:cNvPr id="67" name="rc61"/>
            <p:cNvSpPr/>
            <p:nvPr/>
          </p:nvSpPr>
          <p:spPr>
            <a:xfrm>
              <a:off x="9786199" y="5584965"/>
              <a:ext cx="219456" cy="219455"/>
            </a:xfrm>
            <a:prstGeom prst="rect">
              <a:avLst/>
            </a:prstGeom>
          </p:spPr>
          <p:txBody>
            <a:bodyPr/>
            <a:lstStyle/>
            <a:p>
              <a:endParaRPr/>
            </a:p>
          </p:txBody>
        </p:sp>
        <p:sp>
          <p:nvSpPr>
            <p:cNvPr id="68" name="pl62"/>
            <p:cNvSpPr/>
            <p:nvPr/>
          </p:nvSpPr>
          <p:spPr>
            <a:xfrm>
              <a:off x="9808145" y="5694693"/>
              <a:ext cx="175564" cy="0"/>
            </a:xfrm>
            <a:custGeom>
              <a:avLst/>
              <a:gdLst/>
              <a:ahLst/>
              <a:cxnLst/>
              <a:rect l="0" t="0" r="0" b="0"/>
              <a:pathLst>
                <a:path w="175564">
                  <a:moveTo>
                    <a:pt x="0" y="0"/>
                  </a:moveTo>
                  <a:lnTo>
                    <a:pt x="175564" y="0"/>
                  </a:lnTo>
                </a:path>
              </a:pathLst>
            </a:custGeom>
            <a:ln w="21681" cap="flat">
              <a:solidFill>
                <a:srgbClr val="009E3C">
                  <a:alpha val="100000"/>
                </a:srgbClr>
              </a:solidFill>
              <a:prstDash val="solid"/>
              <a:round/>
            </a:ln>
          </p:spPr>
          <p:txBody>
            <a:bodyPr/>
            <a:lstStyle/>
            <a:p>
              <a:endParaRPr/>
            </a:p>
          </p:txBody>
        </p:sp>
        <p:sp>
          <p:nvSpPr>
            <p:cNvPr id="69" name="pl63"/>
            <p:cNvSpPr/>
            <p:nvPr/>
          </p:nvSpPr>
          <p:spPr>
            <a:xfrm>
              <a:off x="9808145" y="5694693"/>
              <a:ext cx="175564" cy="0"/>
            </a:xfrm>
            <a:custGeom>
              <a:avLst/>
              <a:gdLst/>
              <a:ahLst/>
              <a:cxnLst/>
              <a:rect l="0" t="0" r="0" b="0"/>
              <a:pathLst>
                <a:path w="175564">
                  <a:moveTo>
                    <a:pt x="0" y="0"/>
                  </a:moveTo>
                  <a:lnTo>
                    <a:pt x="175564" y="0"/>
                  </a:lnTo>
                </a:path>
              </a:pathLst>
            </a:custGeom>
            <a:ln w="21681" cap="flat">
              <a:solidFill>
                <a:srgbClr val="009E3C">
                  <a:alpha val="100000"/>
                </a:srgbClr>
              </a:solidFill>
              <a:prstDash val="solid"/>
              <a:round/>
            </a:ln>
          </p:spPr>
          <p:txBody>
            <a:bodyPr/>
            <a:lstStyle/>
            <a:p>
              <a:endParaRPr/>
            </a:p>
          </p:txBody>
        </p:sp>
        <p:sp>
          <p:nvSpPr>
            <p:cNvPr id="70" name="pl64"/>
            <p:cNvSpPr/>
            <p:nvPr/>
          </p:nvSpPr>
          <p:spPr>
            <a:xfrm>
              <a:off x="9808145" y="5694693"/>
              <a:ext cx="175564" cy="0"/>
            </a:xfrm>
            <a:custGeom>
              <a:avLst/>
              <a:gdLst/>
              <a:ahLst/>
              <a:cxnLst/>
              <a:rect l="0" t="0" r="0" b="0"/>
              <a:pathLst>
                <a:path w="175564">
                  <a:moveTo>
                    <a:pt x="0" y="0"/>
                  </a:moveTo>
                  <a:lnTo>
                    <a:pt x="175564" y="0"/>
                  </a:lnTo>
                </a:path>
              </a:pathLst>
            </a:custGeom>
            <a:ln w="21681" cap="flat">
              <a:solidFill>
                <a:srgbClr val="009E3C">
                  <a:alpha val="100000"/>
                </a:srgbClr>
              </a:solidFill>
              <a:prstDash val="solid"/>
              <a:round/>
            </a:ln>
          </p:spPr>
          <p:txBody>
            <a:bodyPr/>
            <a:lstStyle/>
            <a:p>
              <a:endParaRPr/>
            </a:p>
          </p:txBody>
        </p:sp>
        <p:sp>
          <p:nvSpPr>
            <p:cNvPr id="71" name="pl65"/>
            <p:cNvSpPr/>
            <p:nvPr/>
          </p:nvSpPr>
          <p:spPr>
            <a:xfrm>
              <a:off x="9808145" y="5694693"/>
              <a:ext cx="175564" cy="0"/>
            </a:xfrm>
            <a:custGeom>
              <a:avLst/>
              <a:gdLst/>
              <a:ahLst/>
              <a:cxnLst/>
              <a:rect l="0" t="0" r="0" b="0"/>
              <a:pathLst>
                <a:path w="175564">
                  <a:moveTo>
                    <a:pt x="0" y="0"/>
                  </a:moveTo>
                  <a:lnTo>
                    <a:pt x="175564" y="0"/>
                  </a:lnTo>
                </a:path>
              </a:pathLst>
            </a:custGeom>
            <a:ln w="21681" cap="flat">
              <a:solidFill>
                <a:srgbClr val="009E3C">
                  <a:alpha val="100000"/>
                </a:srgbClr>
              </a:solidFill>
              <a:prstDash val="solid"/>
              <a:round/>
            </a:ln>
          </p:spPr>
          <p:txBody>
            <a:bodyPr/>
            <a:lstStyle/>
            <a:p>
              <a:endParaRPr/>
            </a:p>
          </p:txBody>
        </p:sp>
        <p:sp>
          <p:nvSpPr>
            <p:cNvPr id="72" name="rc66"/>
            <p:cNvSpPr/>
            <p:nvPr/>
          </p:nvSpPr>
          <p:spPr>
            <a:xfrm>
              <a:off x="10747262" y="5584965"/>
              <a:ext cx="219455" cy="219455"/>
            </a:xfrm>
            <a:prstGeom prst="rect">
              <a:avLst/>
            </a:prstGeom>
          </p:spPr>
          <p:txBody>
            <a:bodyPr/>
            <a:lstStyle/>
            <a:p>
              <a:endParaRPr/>
            </a:p>
          </p:txBody>
        </p:sp>
        <p:sp>
          <p:nvSpPr>
            <p:cNvPr id="73" name="pl67"/>
            <p:cNvSpPr/>
            <p:nvPr/>
          </p:nvSpPr>
          <p:spPr>
            <a:xfrm>
              <a:off x="10769208" y="5694693"/>
              <a:ext cx="175564" cy="0"/>
            </a:xfrm>
            <a:custGeom>
              <a:avLst/>
              <a:gdLst/>
              <a:ahLst/>
              <a:cxnLst/>
              <a:rect l="0" t="0" r="0" b="0"/>
              <a:pathLst>
                <a:path w="175564">
                  <a:moveTo>
                    <a:pt x="0" y="0"/>
                  </a:moveTo>
                  <a:lnTo>
                    <a:pt x="175564" y="0"/>
                  </a:lnTo>
                </a:path>
              </a:pathLst>
            </a:custGeom>
            <a:ln w="21681" cap="flat">
              <a:solidFill>
                <a:srgbClr val="002E54">
                  <a:alpha val="100000"/>
                </a:srgbClr>
              </a:solidFill>
              <a:prstDash val="solid"/>
              <a:round/>
            </a:ln>
          </p:spPr>
          <p:txBody>
            <a:bodyPr/>
            <a:lstStyle/>
            <a:p>
              <a:endParaRPr/>
            </a:p>
          </p:txBody>
        </p:sp>
        <p:sp>
          <p:nvSpPr>
            <p:cNvPr id="74" name="pl68"/>
            <p:cNvSpPr/>
            <p:nvPr/>
          </p:nvSpPr>
          <p:spPr>
            <a:xfrm>
              <a:off x="10769208" y="5694693"/>
              <a:ext cx="175564" cy="0"/>
            </a:xfrm>
            <a:custGeom>
              <a:avLst/>
              <a:gdLst/>
              <a:ahLst/>
              <a:cxnLst/>
              <a:rect l="0" t="0" r="0" b="0"/>
              <a:pathLst>
                <a:path w="175564">
                  <a:moveTo>
                    <a:pt x="0" y="0"/>
                  </a:moveTo>
                  <a:lnTo>
                    <a:pt x="175564" y="0"/>
                  </a:lnTo>
                </a:path>
              </a:pathLst>
            </a:custGeom>
            <a:ln w="21681" cap="flat">
              <a:solidFill>
                <a:srgbClr val="002E54">
                  <a:alpha val="100000"/>
                </a:srgbClr>
              </a:solidFill>
              <a:prstDash val="solid"/>
              <a:round/>
            </a:ln>
          </p:spPr>
          <p:txBody>
            <a:bodyPr/>
            <a:lstStyle/>
            <a:p>
              <a:endParaRPr/>
            </a:p>
          </p:txBody>
        </p:sp>
        <p:sp>
          <p:nvSpPr>
            <p:cNvPr id="75" name="pl69"/>
            <p:cNvSpPr/>
            <p:nvPr/>
          </p:nvSpPr>
          <p:spPr>
            <a:xfrm>
              <a:off x="10769208" y="5694693"/>
              <a:ext cx="175564" cy="0"/>
            </a:xfrm>
            <a:custGeom>
              <a:avLst/>
              <a:gdLst/>
              <a:ahLst/>
              <a:cxnLst/>
              <a:rect l="0" t="0" r="0" b="0"/>
              <a:pathLst>
                <a:path w="175564">
                  <a:moveTo>
                    <a:pt x="0" y="0"/>
                  </a:moveTo>
                  <a:lnTo>
                    <a:pt x="175564" y="0"/>
                  </a:lnTo>
                </a:path>
              </a:pathLst>
            </a:custGeom>
            <a:ln w="21681" cap="flat">
              <a:solidFill>
                <a:srgbClr val="002E54">
                  <a:alpha val="100000"/>
                </a:srgbClr>
              </a:solidFill>
              <a:prstDash val="solid"/>
              <a:round/>
            </a:ln>
          </p:spPr>
          <p:txBody>
            <a:bodyPr/>
            <a:lstStyle/>
            <a:p>
              <a:endParaRPr/>
            </a:p>
          </p:txBody>
        </p:sp>
        <p:sp>
          <p:nvSpPr>
            <p:cNvPr id="76" name="pl70"/>
            <p:cNvSpPr/>
            <p:nvPr/>
          </p:nvSpPr>
          <p:spPr>
            <a:xfrm>
              <a:off x="10769208" y="5694693"/>
              <a:ext cx="175564" cy="0"/>
            </a:xfrm>
            <a:custGeom>
              <a:avLst/>
              <a:gdLst/>
              <a:ahLst/>
              <a:cxnLst/>
              <a:rect l="0" t="0" r="0" b="0"/>
              <a:pathLst>
                <a:path w="175564">
                  <a:moveTo>
                    <a:pt x="0" y="0"/>
                  </a:moveTo>
                  <a:lnTo>
                    <a:pt x="175564" y="0"/>
                  </a:lnTo>
                </a:path>
              </a:pathLst>
            </a:custGeom>
            <a:ln w="21681" cap="flat">
              <a:solidFill>
                <a:srgbClr val="002E54">
                  <a:alpha val="100000"/>
                </a:srgbClr>
              </a:solidFill>
              <a:prstDash val="solid"/>
              <a:round/>
            </a:ln>
          </p:spPr>
          <p:txBody>
            <a:bodyPr/>
            <a:lstStyle/>
            <a:p>
              <a:endParaRPr/>
            </a:p>
          </p:txBody>
        </p:sp>
        <p:sp>
          <p:nvSpPr>
            <p:cNvPr id="77" name="tx71"/>
            <p:cNvSpPr/>
            <p:nvPr/>
          </p:nvSpPr>
          <p:spPr>
            <a:xfrm>
              <a:off x="8362982" y="5627185"/>
              <a:ext cx="454104" cy="111144"/>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Dotação</a:t>
              </a:r>
            </a:p>
          </p:txBody>
        </p:sp>
        <p:sp>
          <p:nvSpPr>
            <p:cNvPr id="78" name="tx72"/>
            <p:cNvSpPr/>
            <p:nvPr/>
          </p:nvSpPr>
          <p:spPr>
            <a:xfrm>
              <a:off x="9188373" y="5626828"/>
              <a:ext cx="521910" cy="111502"/>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Empenho</a:t>
              </a:r>
            </a:p>
          </p:txBody>
        </p:sp>
        <p:sp>
          <p:nvSpPr>
            <p:cNvPr id="79" name="tx73"/>
            <p:cNvSpPr/>
            <p:nvPr/>
          </p:nvSpPr>
          <p:spPr>
            <a:xfrm>
              <a:off x="10081571" y="5626828"/>
              <a:ext cx="589776" cy="111502"/>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Liquidação</a:t>
              </a:r>
            </a:p>
          </p:txBody>
        </p:sp>
        <p:sp>
          <p:nvSpPr>
            <p:cNvPr id="80" name="tx74"/>
            <p:cNvSpPr/>
            <p:nvPr/>
          </p:nvSpPr>
          <p:spPr>
            <a:xfrm>
              <a:off x="11042633" y="5625399"/>
              <a:ext cx="623589"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Pagamento</a:t>
              </a:r>
            </a:p>
          </p:txBody>
        </p:sp>
      </p:grpSp>
      <p:sp>
        <p:nvSpPr>
          <p:cNvPr id="81" name="Espaço Reservado para Conteúdo 80"/>
          <p:cNvSpPr>
            <a:spLocks noGrp="1"/>
          </p:cNvSpPr>
          <p:nvPr>
            <p:ph/>
          </p:nvPr>
        </p:nvSpPr>
        <p:spPr>
          <a:xfrm>
            <a:off x="1005840" y="2468880"/>
            <a:ext cx="5943600" cy="274320"/>
          </a:xfrm>
        </p:spPr>
        <p:txBody>
          <a:bodyPr/>
          <a:lstStyle/>
          <a:p>
            <a:pPr algn="r"/>
            <a:r>
              <a:rPr sz="1200" b="0" i="0" u="none" cap="none" dirty="0">
                <a:solidFill>
                  <a:srgbClr val="292929">
                    <a:alpha val="100000"/>
                  </a:srgbClr>
                </a:solidFill>
                <a:latin typeface="Arial"/>
                <a:cs typeface="Arial"/>
                <a:sym typeface="Arial"/>
              </a:rPr>
              <a:t>(</a:t>
            </a:r>
            <a:r>
              <a:rPr lang="pt-BR" sz="1200" b="0" dirty="0">
                <a:solidFill>
                  <a:srgbClr val="292929">
                    <a:alpha val="100000"/>
                  </a:srgbClr>
                </a:solidFill>
                <a:latin typeface="Arial"/>
              </a:rPr>
              <a:t>Valores correntes em milhões de R$</a:t>
            </a:r>
            <a:r>
              <a:rPr sz="1200" b="0" i="0" u="none" cap="none" dirty="0">
                <a:solidFill>
                  <a:srgbClr val="292929">
                    <a:alpha val="100000"/>
                  </a:srgbClr>
                </a:solidFill>
                <a:latin typeface="Arial"/>
                <a:cs typeface="Arial"/>
                <a:sym typeface="Arial"/>
              </a:rPr>
              <a:t>)</a:t>
            </a:r>
          </a:p>
        </p:txBody>
      </p:sp>
      <p:sp>
        <p:nvSpPr>
          <p:cNvPr id="82" name="Espaço Reservado para Conteúdo 81"/>
          <p:cNvSpPr>
            <a:spLocks noGrp="1"/>
          </p:cNvSpPr>
          <p:nvPr>
            <p:ph/>
          </p:nvPr>
        </p:nvSpPr>
        <p:spPr>
          <a:xfrm>
            <a:off x="182880" y="100584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R$ 48,18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Dotação Autorizada</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Até jul/24</a:t>
            </a:r>
          </a:p>
        </p:txBody>
      </p:sp>
      <p:sp>
        <p:nvSpPr>
          <p:cNvPr id="83" name="Espaço Reservado para Conteúdo 82"/>
          <p:cNvSpPr>
            <a:spLocks noGrp="1"/>
          </p:cNvSpPr>
          <p:nvPr>
            <p:ph/>
          </p:nvPr>
        </p:nvSpPr>
        <p:spPr>
          <a:xfrm>
            <a:off x="3145536" y="100584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R$ 30,91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Valor Empenhado</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Até jul/24</a:t>
            </a:r>
          </a:p>
        </p:txBody>
      </p:sp>
      <p:sp>
        <p:nvSpPr>
          <p:cNvPr id="84" name="Espaço Reservado para Conteúdo 83"/>
          <p:cNvSpPr>
            <a:spLocks noGrp="1"/>
          </p:cNvSpPr>
          <p:nvPr>
            <p:ph/>
          </p:nvPr>
        </p:nvSpPr>
        <p:spPr>
          <a:xfrm>
            <a:off x="6108192" y="100584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R$ 22,92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Valor Liquidado</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Até jul/24</a:t>
            </a:r>
          </a:p>
        </p:txBody>
      </p:sp>
      <p:sp>
        <p:nvSpPr>
          <p:cNvPr id="85" name="Espaço Reservado para Conteúdo 84"/>
          <p:cNvSpPr>
            <a:spLocks noGrp="1"/>
          </p:cNvSpPr>
          <p:nvPr>
            <p:ph/>
          </p:nvPr>
        </p:nvSpPr>
        <p:spPr>
          <a:xfrm>
            <a:off x="9070848" y="100584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R$ 22,31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Valor Pago</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Até jul/24</a:t>
            </a:r>
          </a:p>
        </p:txBody>
      </p:sp>
      <p:sp>
        <p:nvSpPr>
          <p:cNvPr id="88" name="Espaço Reservado para Data 3">
            <a:extLst>
              <a:ext uri="{FF2B5EF4-FFF2-40B4-BE49-F238E27FC236}">
                <a16:creationId xmlns:a16="http://schemas.microsoft.com/office/drawing/2014/main" id="{8099C375-036D-4ADE-889E-19DA2893DFED}"/>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244288" y="112354"/>
            <a:ext cx="10515601" cy="438149"/>
          </a:xfrm>
        </p:spPr>
        <p:txBody>
          <a:bodyPr/>
          <a:lstStyle/>
          <a:p>
            <a:r>
              <a:rPr dirty="0"/>
              <a:t>Execução Orçamentária</a:t>
            </a:r>
          </a:p>
        </p:txBody>
      </p:sp>
      <p:sp>
        <p:nvSpPr>
          <p:cNvPr id="3" name="Subtítulo 2"/>
          <p:cNvSpPr>
            <a:spLocks noGrp="1"/>
          </p:cNvSpPr>
          <p:nvPr>
            <p:ph type="subTitle" idx="13"/>
          </p:nvPr>
        </p:nvSpPr>
        <p:spPr>
          <a:xfrm>
            <a:off x="244288" y="487600"/>
            <a:ext cx="10515600" cy="392113"/>
          </a:xfrm>
        </p:spPr>
        <p:txBody>
          <a:bodyPr/>
          <a:lstStyle/>
          <a:p>
            <a:pPr marL="0" marR="0" algn="l">
              <a:lnSpc>
                <a:spcPct val="100000"/>
              </a:lnSpc>
              <a:spcBef>
                <a:spcPts val="0"/>
              </a:spcBef>
              <a:spcAft>
                <a:spcPts val="0"/>
              </a:spcAft>
              <a:buNone/>
            </a:pPr>
            <a:r>
              <a:rPr b="0" i="0" u="none" cap="none">
                <a:solidFill>
                  <a:srgbClr val="00579E">
                    <a:alpha val="100000"/>
                  </a:srgbClr>
                </a:solidFill>
                <a:latin typeface="Arial"/>
                <a:cs typeface="Arial"/>
                <a:sym typeface="Arial"/>
              </a:rPr>
              <a:t>Comparativo anual - </a:t>
            </a:r>
            <a:r>
              <a:rPr b="0" i="0" u="none" cap="none">
                <a:solidFill>
                  <a:srgbClr val="00579E">
                    <a:alpha val="100000"/>
                  </a:srgbClr>
                </a:solidFill>
                <a:highlight>
                  <a:srgbClr val="FFFF00">
                    <a:alpha val="100000"/>
                  </a:srgbClr>
                </a:highlight>
                <a:latin typeface="Arial"/>
                <a:cs typeface="Arial"/>
                <a:sym typeface="Arial"/>
              </a:rPr>
              <a:t>Somente o Executivo</a:t>
            </a:r>
          </a:p>
        </p:txBody>
      </p:sp>
      <p:sp>
        <p:nvSpPr>
          <p:cNvPr id="4" name="Espaço Reservado para Data 3"/>
          <p:cNvSpPr>
            <a:spLocks noGrp="1"/>
          </p:cNvSpPr>
          <p:nvPr>
            <p:ph type="dt" sz="half" idx="10"/>
          </p:nvPr>
        </p:nvSpPr>
        <p:spPr>
          <a:xfrm>
            <a:off x="11353800" y="-1447"/>
            <a:ext cx="838200" cy="365125"/>
          </a:xfrm>
        </p:spPr>
        <p:txBody>
          <a:bodyPr/>
          <a:lstStyle/>
          <a:p>
            <a:r>
              <a:rPr dirty="0"/>
              <a:t>22/08/2024</a:t>
            </a:r>
          </a:p>
        </p:txBody>
      </p:sp>
      <p:sp>
        <p:nvSpPr>
          <p:cNvPr id="5" name="Espaço Reservado para Rodapé 4"/>
          <p:cNvSpPr>
            <a:spLocks noGrp="1"/>
          </p:cNvSpPr>
          <p:nvPr>
            <p:ph type="ftr" sz="quarter" idx="11"/>
          </p:nvPr>
        </p:nvSpPr>
        <p:spPr>
          <a:xfrm>
            <a:off x="7368988" y="6619873"/>
            <a:ext cx="4114800" cy="183795"/>
          </a:xfrm>
        </p:spPr>
        <p:txBody>
          <a:bodyPr/>
          <a:lstStyle/>
          <a:p>
            <a:r>
              <a:t>Boletim Econômico | Secretaria de Estado da Economia</a:t>
            </a:r>
          </a:p>
        </p:txBody>
      </p:sp>
      <p:sp>
        <p:nvSpPr>
          <p:cNvPr id="6" name="Espaço Reservado para Número de Slide 5"/>
          <p:cNvSpPr>
            <a:spLocks noGrp="1"/>
          </p:cNvSpPr>
          <p:nvPr>
            <p:ph type="sldNum" sz="quarter" idx="12"/>
          </p:nvPr>
        </p:nvSpPr>
        <p:spPr>
          <a:xfrm>
            <a:off x="11483788" y="6629379"/>
            <a:ext cx="708212" cy="174289"/>
          </a:xfrm>
        </p:spPr>
        <p:txBody>
          <a:bodyPr/>
          <a:lstStyle/>
          <a:p>
            <a:fld id="{FAACE0D2-E678-453C-8082-E08B461DE721}" type="slidenum">
              <a:rPr/>
              <a:t>23</a:t>
            </a:fld>
            <a:endParaRPr/>
          </a:p>
        </p:txBody>
      </p:sp>
      <p:graphicFrame>
        <p:nvGraphicFramePr>
          <p:cNvPr id="7" name="Tabela 6"/>
          <p:cNvGraphicFramePr>
            <a:graphicFrameLocks noGrp="1"/>
          </p:cNvGraphicFramePr>
          <p:nvPr/>
        </p:nvGraphicFramePr>
        <p:xfrm>
          <a:off x="365760" y="2743200"/>
          <a:ext cx="6624000" cy="2255520"/>
        </p:xfrm>
        <a:graphic>
          <a:graphicData uri="http://schemas.openxmlformats.org/drawingml/2006/table">
            <a:tbl>
              <a:tblPr/>
              <a:tblGrid>
                <a:gridCol w="720000">
                  <a:extLst>
                    <a:ext uri="{9D8B030D-6E8A-4147-A177-3AD203B41FA5}">
                      <a16:colId xmlns:a16="http://schemas.microsoft.com/office/drawing/2014/main" val="20000"/>
                    </a:ext>
                  </a:extLst>
                </a:gridCol>
                <a:gridCol w="936000">
                  <a:extLst>
                    <a:ext uri="{9D8B030D-6E8A-4147-A177-3AD203B41FA5}">
                      <a16:colId xmlns:a16="http://schemas.microsoft.com/office/drawing/2014/main" val="20001"/>
                    </a:ext>
                  </a:extLst>
                </a:gridCol>
                <a:gridCol w="936000">
                  <a:extLst>
                    <a:ext uri="{9D8B030D-6E8A-4147-A177-3AD203B41FA5}">
                      <a16:colId xmlns:a16="http://schemas.microsoft.com/office/drawing/2014/main" val="20002"/>
                    </a:ext>
                  </a:extLst>
                </a:gridCol>
                <a:gridCol w="936000">
                  <a:extLst>
                    <a:ext uri="{9D8B030D-6E8A-4147-A177-3AD203B41FA5}">
                      <a16:colId xmlns:a16="http://schemas.microsoft.com/office/drawing/2014/main" val="20003"/>
                    </a:ext>
                  </a:extLst>
                </a:gridCol>
                <a:gridCol w="936000">
                  <a:extLst>
                    <a:ext uri="{9D8B030D-6E8A-4147-A177-3AD203B41FA5}">
                      <a16:colId xmlns:a16="http://schemas.microsoft.com/office/drawing/2014/main" val="20004"/>
                    </a:ext>
                  </a:extLst>
                </a:gridCol>
                <a:gridCol w="720000">
                  <a:extLst>
                    <a:ext uri="{9D8B030D-6E8A-4147-A177-3AD203B41FA5}">
                      <a16:colId xmlns:a16="http://schemas.microsoft.com/office/drawing/2014/main" val="20005"/>
                    </a:ext>
                  </a:extLst>
                </a:gridCol>
                <a:gridCol w="720000">
                  <a:extLst>
                    <a:ext uri="{9D8B030D-6E8A-4147-A177-3AD203B41FA5}">
                      <a16:colId xmlns:a16="http://schemas.microsoft.com/office/drawing/2014/main" val="20006"/>
                    </a:ext>
                  </a:extLst>
                </a:gridCol>
                <a:gridCol w="720000">
                  <a:extLst>
                    <a:ext uri="{9D8B030D-6E8A-4147-A177-3AD203B41FA5}">
                      <a16:colId xmlns:a16="http://schemas.microsoft.com/office/drawing/2014/main" val="20007"/>
                    </a:ext>
                  </a:extLst>
                </a:gridCol>
              </a:tblGrid>
              <a:tr h="228600">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Grupo de despesa</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Dotação (Autorizada)</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Empenho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Liquidação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Pagamento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Emp/Dot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Liq/Emp</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FFFFFF">
                              <a:alpha val="100000"/>
                            </a:srgbClr>
                          </a:solidFill>
                          <a:latin typeface="Calibri"/>
                          <a:cs typeface="Calibri"/>
                          <a:sym typeface="Calibri"/>
                        </a:rPr>
                        <a:t>Pgto./Liq</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extLst>
                  <a:ext uri="{0D108BD9-81ED-4DB2-BD59-A6C34878D82A}">
                    <a16:rowId xmlns:a16="http://schemas.microsoft.com/office/drawing/2014/main" val="10000"/>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20.307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11.618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11.470</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11.201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57.2 %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98.7 %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97.7 %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1"/>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785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747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423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423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95.2 %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56.6 %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100.0 %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2"/>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13.069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10.849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6.317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6.049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83.0 %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58.2 %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95.8 %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3"/>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4.866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2.477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957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906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50.9 %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38.6 %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94.7 %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4"/>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86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74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86.6 %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65.3 %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100.0 %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5"/>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473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442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251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251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93.4 %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56.8 %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 100.0 %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6"/>
                  </a:ext>
                </a:extLst>
              </a:tr>
              <a:tr h="228600">
                <a:tc>
                  <a:txBody>
                    <a:bodyPr/>
                    <a:lstStyle/>
                    <a:p>
                      <a:pPr marL="50800" marR="76200" algn="l">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Total</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40.911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26.208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19.466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18.879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 64.1 %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 74.3 %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 97.0 %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extLst>
                  <a:ext uri="{0D108BD9-81ED-4DB2-BD59-A6C34878D82A}">
                    <a16:rowId xmlns:a16="http://schemas.microsoft.com/office/drawing/2014/main" val="10007"/>
                  </a:ext>
                </a:extLst>
              </a:tr>
            </a:tbl>
          </a:graphicData>
        </a:graphic>
      </p:graphicFrame>
      <p:grpSp>
        <p:nvGrpSpPr>
          <p:cNvPr id="8" name="Agrupar 7"/>
          <p:cNvGrpSpPr/>
          <p:nvPr/>
        </p:nvGrpSpPr>
        <p:grpSpPr>
          <a:xfrm>
            <a:off x="7315200" y="2286000"/>
            <a:ext cx="4572000" cy="3657600"/>
            <a:chOff x="7315200" y="2286000"/>
            <a:chExt cx="4572000" cy="3657600"/>
          </a:xfrm>
        </p:grpSpPr>
        <p:sp>
          <p:nvSpPr>
            <p:cNvPr id="9" name="rc3"/>
            <p:cNvSpPr/>
            <p:nvPr/>
          </p:nvSpPr>
          <p:spPr>
            <a:xfrm>
              <a:off x="7315200" y="2286000"/>
              <a:ext cx="4572000" cy="3657600"/>
            </a:xfrm>
            <a:prstGeom prst="rect">
              <a:avLst/>
            </a:prstGeom>
            <a:solidFill>
              <a:srgbClr val="FFFFFF">
                <a:alpha val="100000"/>
              </a:srgbClr>
            </a:solidFill>
            <a:ln w="9525" cap="rnd">
              <a:solidFill>
                <a:srgbClr val="FFFFFF">
                  <a:alpha val="100000"/>
                </a:srgbClr>
              </a:solidFill>
              <a:prstDash val="solid"/>
              <a:round/>
            </a:ln>
          </p:spPr>
          <p:txBody>
            <a:bodyPr/>
            <a:lstStyle/>
            <a:p>
              <a:endParaRPr/>
            </a:p>
          </p:txBody>
        </p:sp>
        <p:sp>
          <p:nvSpPr>
            <p:cNvPr id="10" name="rc4"/>
            <p:cNvSpPr/>
            <p:nvPr/>
          </p:nvSpPr>
          <p:spPr>
            <a:xfrm>
              <a:off x="7315200" y="2286000"/>
              <a:ext cx="4572000" cy="3657600"/>
            </a:xfrm>
            <a:prstGeom prst="rect">
              <a:avLst/>
            </a:prstGeom>
            <a:solidFill>
              <a:srgbClr val="FFFFFF">
                <a:alpha val="100000"/>
              </a:srgbClr>
            </a:solidFill>
          </p:spPr>
          <p:txBody>
            <a:bodyPr/>
            <a:lstStyle/>
            <a:p>
              <a:endParaRPr/>
            </a:p>
          </p:txBody>
        </p:sp>
        <p:sp>
          <p:nvSpPr>
            <p:cNvPr id="11" name="pl5"/>
            <p:cNvSpPr/>
            <p:nvPr/>
          </p:nvSpPr>
          <p:spPr>
            <a:xfrm>
              <a:off x="7840309" y="4404720"/>
              <a:ext cx="3977301" cy="0"/>
            </a:xfrm>
            <a:custGeom>
              <a:avLst/>
              <a:gdLst/>
              <a:ahLst/>
              <a:cxnLst/>
              <a:rect l="0" t="0" r="0" b="0"/>
              <a:pathLst>
                <a:path w="3977301">
                  <a:moveTo>
                    <a:pt x="0" y="0"/>
                  </a:moveTo>
                  <a:lnTo>
                    <a:pt x="3977301" y="0"/>
                  </a:lnTo>
                  <a:lnTo>
                    <a:pt x="3977301" y="0"/>
                  </a:lnTo>
                </a:path>
              </a:pathLst>
            </a:custGeom>
            <a:ln w="13550" cap="flat">
              <a:solidFill>
                <a:srgbClr val="D8D8D8">
                  <a:alpha val="100000"/>
                </a:srgbClr>
              </a:solidFill>
              <a:prstDash val="solid"/>
              <a:round/>
            </a:ln>
          </p:spPr>
          <p:txBody>
            <a:bodyPr/>
            <a:lstStyle/>
            <a:p>
              <a:endParaRPr/>
            </a:p>
          </p:txBody>
        </p:sp>
        <p:sp>
          <p:nvSpPr>
            <p:cNvPr id="12" name="pl6"/>
            <p:cNvSpPr/>
            <p:nvPr/>
          </p:nvSpPr>
          <p:spPr>
            <a:xfrm>
              <a:off x="7840309" y="3781049"/>
              <a:ext cx="3977301" cy="0"/>
            </a:xfrm>
            <a:custGeom>
              <a:avLst/>
              <a:gdLst/>
              <a:ahLst/>
              <a:cxnLst/>
              <a:rect l="0" t="0" r="0" b="0"/>
              <a:pathLst>
                <a:path w="3977301">
                  <a:moveTo>
                    <a:pt x="0" y="0"/>
                  </a:moveTo>
                  <a:lnTo>
                    <a:pt x="3977301" y="0"/>
                  </a:lnTo>
                  <a:lnTo>
                    <a:pt x="3977301" y="0"/>
                  </a:lnTo>
                </a:path>
              </a:pathLst>
            </a:custGeom>
            <a:ln w="13550" cap="flat">
              <a:solidFill>
                <a:srgbClr val="D8D8D8">
                  <a:alpha val="100000"/>
                </a:srgbClr>
              </a:solidFill>
              <a:prstDash val="solid"/>
              <a:round/>
            </a:ln>
          </p:spPr>
          <p:txBody>
            <a:bodyPr/>
            <a:lstStyle/>
            <a:p>
              <a:endParaRPr/>
            </a:p>
          </p:txBody>
        </p:sp>
        <p:sp>
          <p:nvSpPr>
            <p:cNvPr id="13" name="pl7"/>
            <p:cNvSpPr/>
            <p:nvPr/>
          </p:nvSpPr>
          <p:spPr>
            <a:xfrm>
              <a:off x="7840309" y="3157378"/>
              <a:ext cx="3977301" cy="0"/>
            </a:xfrm>
            <a:custGeom>
              <a:avLst/>
              <a:gdLst/>
              <a:ahLst/>
              <a:cxnLst/>
              <a:rect l="0" t="0" r="0" b="0"/>
              <a:pathLst>
                <a:path w="3977301">
                  <a:moveTo>
                    <a:pt x="0" y="0"/>
                  </a:moveTo>
                  <a:lnTo>
                    <a:pt x="3977301" y="0"/>
                  </a:lnTo>
                  <a:lnTo>
                    <a:pt x="3977301" y="0"/>
                  </a:lnTo>
                </a:path>
              </a:pathLst>
            </a:custGeom>
            <a:ln w="13550" cap="flat">
              <a:solidFill>
                <a:srgbClr val="D8D8D8">
                  <a:alpha val="100000"/>
                </a:srgbClr>
              </a:solidFill>
              <a:prstDash val="solid"/>
              <a:round/>
            </a:ln>
          </p:spPr>
          <p:txBody>
            <a:bodyPr/>
            <a:lstStyle/>
            <a:p>
              <a:endParaRPr/>
            </a:p>
          </p:txBody>
        </p:sp>
        <p:sp>
          <p:nvSpPr>
            <p:cNvPr id="14" name="pl8"/>
            <p:cNvSpPr/>
            <p:nvPr/>
          </p:nvSpPr>
          <p:spPr>
            <a:xfrm>
              <a:off x="7840309" y="2533706"/>
              <a:ext cx="3977301" cy="0"/>
            </a:xfrm>
            <a:custGeom>
              <a:avLst/>
              <a:gdLst/>
              <a:ahLst/>
              <a:cxnLst/>
              <a:rect l="0" t="0" r="0" b="0"/>
              <a:pathLst>
                <a:path w="3977301">
                  <a:moveTo>
                    <a:pt x="0" y="0"/>
                  </a:moveTo>
                  <a:lnTo>
                    <a:pt x="3977301" y="0"/>
                  </a:lnTo>
                  <a:lnTo>
                    <a:pt x="3977301" y="0"/>
                  </a:lnTo>
                </a:path>
              </a:pathLst>
            </a:custGeom>
            <a:ln w="13550" cap="flat">
              <a:solidFill>
                <a:srgbClr val="D8D8D8">
                  <a:alpha val="100000"/>
                </a:srgbClr>
              </a:solidFill>
              <a:prstDash val="solid"/>
              <a:round/>
            </a:ln>
          </p:spPr>
          <p:txBody>
            <a:bodyPr/>
            <a:lstStyle/>
            <a:p>
              <a:endParaRPr/>
            </a:p>
          </p:txBody>
        </p:sp>
        <p:sp>
          <p:nvSpPr>
            <p:cNvPr id="15" name="pl9"/>
            <p:cNvSpPr/>
            <p:nvPr/>
          </p:nvSpPr>
          <p:spPr>
            <a:xfrm>
              <a:off x="8021095" y="2476911"/>
              <a:ext cx="3615729" cy="215036"/>
            </a:xfrm>
            <a:custGeom>
              <a:avLst/>
              <a:gdLst/>
              <a:ahLst/>
              <a:cxnLst/>
              <a:rect l="0" t="0" r="0" b="0"/>
              <a:pathLst>
                <a:path w="3615729" h="215036">
                  <a:moveTo>
                    <a:pt x="0" y="215036"/>
                  </a:moveTo>
                  <a:lnTo>
                    <a:pt x="334589" y="215036"/>
                  </a:lnTo>
                  <a:lnTo>
                    <a:pt x="334589" y="192077"/>
                  </a:lnTo>
                  <a:lnTo>
                    <a:pt x="647593" y="192077"/>
                  </a:lnTo>
                  <a:lnTo>
                    <a:pt x="647593" y="84146"/>
                  </a:lnTo>
                  <a:lnTo>
                    <a:pt x="982183" y="84146"/>
                  </a:lnTo>
                  <a:lnTo>
                    <a:pt x="982183" y="64544"/>
                  </a:lnTo>
                  <a:lnTo>
                    <a:pt x="1305979" y="64544"/>
                  </a:lnTo>
                  <a:lnTo>
                    <a:pt x="1305979" y="59001"/>
                  </a:lnTo>
                  <a:lnTo>
                    <a:pt x="1640569" y="59001"/>
                  </a:lnTo>
                  <a:lnTo>
                    <a:pt x="1640569" y="45465"/>
                  </a:lnTo>
                  <a:lnTo>
                    <a:pt x="1964366" y="45465"/>
                  </a:lnTo>
                  <a:lnTo>
                    <a:pt x="1964366" y="0"/>
                  </a:lnTo>
                  <a:lnTo>
                    <a:pt x="2298956" y="0"/>
                  </a:lnTo>
                  <a:lnTo>
                    <a:pt x="2298956" y="0"/>
                  </a:lnTo>
                  <a:lnTo>
                    <a:pt x="2633545" y="0"/>
                  </a:lnTo>
                  <a:lnTo>
                    <a:pt x="2633545" y="0"/>
                  </a:lnTo>
                  <a:lnTo>
                    <a:pt x="2957342" y="0"/>
                  </a:lnTo>
                  <a:lnTo>
                    <a:pt x="2957342" y="0"/>
                  </a:lnTo>
                  <a:lnTo>
                    <a:pt x="3291932" y="0"/>
                  </a:lnTo>
                  <a:lnTo>
                    <a:pt x="3291932" y="0"/>
                  </a:lnTo>
                  <a:lnTo>
                    <a:pt x="3615729" y="0"/>
                  </a:lnTo>
                  <a:lnTo>
                    <a:pt x="3615729" y="0"/>
                  </a:lnTo>
                </a:path>
              </a:pathLst>
            </a:custGeom>
            <a:ln w="21681" cap="flat">
              <a:solidFill>
                <a:srgbClr val="333333">
                  <a:alpha val="100000"/>
                </a:srgbClr>
              </a:solidFill>
              <a:prstDash val="solid"/>
              <a:round/>
            </a:ln>
          </p:spPr>
          <p:txBody>
            <a:bodyPr/>
            <a:lstStyle/>
            <a:p>
              <a:endParaRPr/>
            </a:p>
          </p:txBody>
        </p:sp>
        <p:sp>
          <p:nvSpPr>
            <p:cNvPr id="16" name="pl10"/>
            <p:cNvSpPr/>
            <p:nvPr/>
          </p:nvSpPr>
          <p:spPr>
            <a:xfrm>
              <a:off x="8021095" y="3393883"/>
              <a:ext cx="1964366" cy="1062801"/>
            </a:xfrm>
            <a:custGeom>
              <a:avLst/>
              <a:gdLst/>
              <a:ahLst/>
              <a:cxnLst/>
              <a:rect l="0" t="0" r="0" b="0"/>
              <a:pathLst>
                <a:path w="1964366" h="1062801">
                  <a:moveTo>
                    <a:pt x="0" y="1062801"/>
                  </a:moveTo>
                  <a:lnTo>
                    <a:pt x="334589" y="879980"/>
                  </a:lnTo>
                  <a:lnTo>
                    <a:pt x="647593" y="721642"/>
                  </a:lnTo>
                  <a:lnTo>
                    <a:pt x="982183" y="511441"/>
                  </a:lnTo>
                  <a:lnTo>
                    <a:pt x="1305979" y="368462"/>
                  </a:lnTo>
                  <a:lnTo>
                    <a:pt x="1640569" y="197359"/>
                  </a:lnTo>
                  <a:lnTo>
                    <a:pt x="1964366" y="0"/>
                  </a:lnTo>
                </a:path>
              </a:pathLst>
            </a:custGeom>
            <a:ln w="21681" cap="flat">
              <a:solidFill>
                <a:srgbClr val="BF1E2E">
                  <a:alpha val="100000"/>
                </a:srgbClr>
              </a:solidFill>
              <a:prstDash val="solid"/>
              <a:round/>
            </a:ln>
          </p:spPr>
          <p:txBody>
            <a:bodyPr/>
            <a:lstStyle/>
            <a:p>
              <a:endParaRPr/>
            </a:p>
          </p:txBody>
        </p:sp>
        <p:sp>
          <p:nvSpPr>
            <p:cNvPr id="17" name="pl11"/>
            <p:cNvSpPr/>
            <p:nvPr/>
          </p:nvSpPr>
          <p:spPr>
            <a:xfrm>
              <a:off x="8021095" y="3814364"/>
              <a:ext cx="1964366" cy="1070356"/>
            </a:xfrm>
            <a:custGeom>
              <a:avLst/>
              <a:gdLst/>
              <a:ahLst/>
              <a:cxnLst/>
              <a:rect l="0" t="0" r="0" b="0"/>
              <a:pathLst>
                <a:path w="1964366" h="1070356">
                  <a:moveTo>
                    <a:pt x="0" y="1070356"/>
                  </a:moveTo>
                  <a:lnTo>
                    <a:pt x="334589" y="906585"/>
                  </a:lnTo>
                  <a:lnTo>
                    <a:pt x="647593" y="759197"/>
                  </a:lnTo>
                  <a:lnTo>
                    <a:pt x="982183" y="564345"/>
                  </a:lnTo>
                  <a:lnTo>
                    <a:pt x="1305979" y="388129"/>
                  </a:lnTo>
                  <a:lnTo>
                    <a:pt x="1640569" y="206810"/>
                  </a:lnTo>
                  <a:lnTo>
                    <a:pt x="1964366" y="0"/>
                  </a:lnTo>
                </a:path>
              </a:pathLst>
            </a:custGeom>
            <a:ln w="21681" cap="flat">
              <a:solidFill>
                <a:srgbClr val="009E3C">
                  <a:alpha val="100000"/>
                </a:srgbClr>
              </a:solidFill>
              <a:prstDash val="solid"/>
              <a:round/>
            </a:ln>
          </p:spPr>
          <p:txBody>
            <a:bodyPr/>
            <a:lstStyle/>
            <a:p>
              <a:endParaRPr/>
            </a:p>
          </p:txBody>
        </p:sp>
        <p:sp>
          <p:nvSpPr>
            <p:cNvPr id="18" name="pl12"/>
            <p:cNvSpPr/>
            <p:nvPr/>
          </p:nvSpPr>
          <p:spPr>
            <a:xfrm>
              <a:off x="8021095" y="3850956"/>
              <a:ext cx="1964366" cy="1052401"/>
            </a:xfrm>
            <a:custGeom>
              <a:avLst/>
              <a:gdLst/>
              <a:ahLst/>
              <a:cxnLst/>
              <a:rect l="0" t="0" r="0" b="0"/>
              <a:pathLst>
                <a:path w="1964366" h="1052401">
                  <a:moveTo>
                    <a:pt x="0" y="1052401"/>
                  </a:moveTo>
                  <a:lnTo>
                    <a:pt x="334589" y="894366"/>
                  </a:lnTo>
                  <a:lnTo>
                    <a:pt x="647593" y="733531"/>
                  </a:lnTo>
                  <a:lnTo>
                    <a:pt x="982183" y="564815"/>
                  </a:lnTo>
                  <a:lnTo>
                    <a:pt x="1305979" y="392069"/>
                  </a:lnTo>
                  <a:lnTo>
                    <a:pt x="1640569" y="194993"/>
                  </a:lnTo>
                  <a:lnTo>
                    <a:pt x="1964366" y="0"/>
                  </a:lnTo>
                </a:path>
              </a:pathLst>
            </a:custGeom>
            <a:ln w="21681" cap="flat">
              <a:solidFill>
                <a:srgbClr val="002E54">
                  <a:alpha val="100000"/>
                </a:srgbClr>
              </a:solidFill>
              <a:prstDash val="solid"/>
              <a:round/>
            </a:ln>
          </p:spPr>
          <p:txBody>
            <a:bodyPr/>
            <a:lstStyle/>
            <a:p>
              <a:endParaRPr/>
            </a:p>
          </p:txBody>
        </p:sp>
        <p:sp>
          <p:nvSpPr>
            <p:cNvPr id="19" name="tx13"/>
            <p:cNvSpPr/>
            <p:nvPr/>
          </p:nvSpPr>
          <p:spPr>
            <a:xfrm>
              <a:off x="7560747" y="4359238"/>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10B</a:t>
              </a:r>
            </a:p>
          </p:txBody>
        </p:sp>
        <p:sp>
          <p:nvSpPr>
            <p:cNvPr id="20" name="tx14"/>
            <p:cNvSpPr/>
            <p:nvPr/>
          </p:nvSpPr>
          <p:spPr>
            <a:xfrm>
              <a:off x="7560747" y="3735567"/>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20B</a:t>
              </a:r>
            </a:p>
          </p:txBody>
        </p:sp>
        <p:sp>
          <p:nvSpPr>
            <p:cNvPr id="21" name="tx15"/>
            <p:cNvSpPr/>
            <p:nvPr/>
          </p:nvSpPr>
          <p:spPr>
            <a:xfrm>
              <a:off x="7560747" y="3111836"/>
              <a:ext cx="216931"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30B</a:t>
              </a:r>
            </a:p>
          </p:txBody>
        </p:sp>
        <p:sp>
          <p:nvSpPr>
            <p:cNvPr id="22" name="tx16"/>
            <p:cNvSpPr/>
            <p:nvPr/>
          </p:nvSpPr>
          <p:spPr>
            <a:xfrm>
              <a:off x="7560747" y="2488224"/>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40B</a:t>
              </a:r>
            </a:p>
          </p:txBody>
        </p:sp>
        <p:sp>
          <p:nvSpPr>
            <p:cNvPr id="23" name="pl17"/>
            <p:cNvSpPr/>
            <p:nvPr/>
          </p:nvSpPr>
          <p:spPr>
            <a:xfrm>
              <a:off x="7805514" y="440472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4" name="pl18"/>
            <p:cNvSpPr/>
            <p:nvPr/>
          </p:nvSpPr>
          <p:spPr>
            <a:xfrm>
              <a:off x="7805514" y="378104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5" name="pl19"/>
            <p:cNvSpPr/>
            <p:nvPr/>
          </p:nvSpPr>
          <p:spPr>
            <a:xfrm>
              <a:off x="7805514" y="315737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6" name="pl20"/>
            <p:cNvSpPr/>
            <p:nvPr/>
          </p:nvSpPr>
          <p:spPr>
            <a:xfrm>
              <a:off x="7805514" y="253370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7" name="pl21"/>
            <p:cNvSpPr/>
            <p:nvPr/>
          </p:nvSpPr>
          <p:spPr>
            <a:xfrm>
              <a:off x="8021095"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8" name="pl22"/>
            <p:cNvSpPr/>
            <p:nvPr/>
          </p:nvSpPr>
          <p:spPr>
            <a:xfrm>
              <a:off x="8355685"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9" name="pl23"/>
            <p:cNvSpPr/>
            <p:nvPr/>
          </p:nvSpPr>
          <p:spPr>
            <a:xfrm>
              <a:off x="8668688"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0" name="pl24"/>
            <p:cNvSpPr/>
            <p:nvPr/>
          </p:nvSpPr>
          <p:spPr>
            <a:xfrm>
              <a:off x="9003278"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1" name="pl25"/>
            <p:cNvSpPr/>
            <p:nvPr/>
          </p:nvSpPr>
          <p:spPr>
            <a:xfrm>
              <a:off x="9327075"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2" name="pl26"/>
            <p:cNvSpPr/>
            <p:nvPr/>
          </p:nvSpPr>
          <p:spPr>
            <a:xfrm>
              <a:off x="9661665"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3" name="pl27"/>
            <p:cNvSpPr/>
            <p:nvPr/>
          </p:nvSpPr>
          <p:spPr>
            <a:xfrm>
              <a:off x="9985461"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4" name="pl28"/>
            <p:cNvSpPr/>
            <p:nvPr/>
          </p:nvSpPr>
          <p:spPr>
            <a:xfrm>
              <a:off x="10320051"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5" name="pl29"/>
            <p:cNvSpPr/>
            <p:nvPr/>
          </p:nvSpPr>
          <p:spPr>
            <a:xfrm>
              <a:off x="10654641"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6" name="pl30"/>
            <p:cNvSpPr/>
            <p:nvPr/>
          </p:nvSpPr>
          <p:spPr>
            <a:xfrm>
              <a:off x="10978438"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7" name="pl31"/>
            <p:cNvSpPr/>
            <p:nvPr/>
          </p:nvSpPr>
          <p:spPr>
            <a:xfrm>
              <a:off x="11313027"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8" name="pl32"/>
            <p:cNvSpPr/>
            <p:nvPr/>
          </p:nvSpPr>
          <p:spPr>
            <a:xfrm>
              <a:off x="11636824" y="502467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9" name="tx33"/>
            <p:cNvSpPr/>
            <p:nvPr/>
          </p:nvSpPr>
          <p:spPr>
            <a:xfrm>
              <a:off x="7939746" y="5061652"/>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jan</a:t>
              </a:r>
            </a:p>
          </p:txBody>
        </p:sp>
        <p:sp>
          <p:nvSpPr>
            <p:cNvPr id="40" name="tx34"/>
            <p:cNvSpPr/>
            <p:nvPr/>
          </p:nvSpPr>
          <p:spPr>
            <a:xfrm>
              <a:off x="8274365" y="5084392"/>
              <a:ext cx="162639" cy="9018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fev</a:t>
              </a:r>
            </a:p>
          </p:txBody>
        </p:sp>
        <p:sp>
          <p:nvSpPr>
            <p:cNvPr id="41" name="tx35"/>
            <p:cNvSpPr/>
            <p:nvPr/>
          </p:nvSpPr>
          <p:spPr>
            <a:xfrm>
              <a:off x="8563705" y="5108503"/>
              <a:ext cx="209966" cy="6607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mar</a:t>
              </a:r>
            </a:p>
          </p:txBody>
        </p:sp>
        <p:sp>
          <p:nvSpPr>
            <p:cNvPr id="42" name="tx36"/>
            <p:cNvSpPr/>
            <p:nvPr/>
          </p:nvSpPr>
          <p:spPr>
            <a:xfrm>
              <a:off x="8915172" y="5085881"/>
              <a:ext cx="17621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abr</a:t>
              </a:r>
            </a:p>
          </p:txBody>
        </p:sp>
        <p:sp>
          <p:nvSpPr>
            <p:cNvPr id="43" name="tx37"/>
            <p:cNvSpPr/>
            <p:nvPr/>
          </p:nvSpPr>
          <p:spPr>
            <a:xfrm>
              <a:off x="9228848" y="5085881"/>
              <a:ext cx="196453"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mai</a:t>
              </a:r>
            </a:p>
          </p:txBody>
        </p:sp>
        <p:sp>
          <p:nvSpPr>
            <p:cNvPr id="44" name="tx38"/>
            <p:cNvSpPr/>
            <p:nvPr/>
          </p:nvSpPr>
          <p:spPr>
            <a:xfrm>
              <a:off x="9580315" y="5061652"/>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jun</a:t>
              </a:r>
            </a:p>
          </p:txBody>
        </p:sp>
        <p:sp>
          <p:nvSpPr>
            <p:cNvPr id="45" name="tx39"/>
            <p:cNvSpPr/>
            <p:nvPr/>
          </p:nvSpPr>
          <p:spPr>
            <a:xfrm>
              <a:off x="9924471" y="5061652"/>
              <a:ext cx="121979"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jul</a:t>
              </a:r>
            </a:p>
          </p:txBody>
        </p:sp>
        <p:sp>
          <p:nvSpPr>
            <p:cNvPr id="46" name="tx40"/>
            <p:cNvSpPr/>
            <p:nvPr/>
          </p:nvSpPr>
          <p:spPr>
            <a:xfrm>
              <a:off x="10218342" y="5084273"/>
              <a:ext cx="203418" cy="9030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ago</a:t>
              </a:r>
            </a:p>
          </p:txBody>
        </p:sp>
        <p:sp>
          <p:nvSpPr>
            <p:cNvPr id="47" name="tx41"/>
            <p:cNvSpPr/>
            <p:nvPr/>
          </p:nvSpPr>
          <p:spPr>
            <a:xfrm>
              <a:off x="10573321" y="5087845"/>
              <a:ext cx="162639"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set</a:t>
              </a:r>
            </a:p>
          </p:txBody>
        </p:sp>
        <p:sp>
          <p:nvSpPr>
            <p:cNvPr id="48" name="tx42"/>
            <p:cNvSpPr/>
            <p:nvPr/>
          </p:nvSpPr>
          <p:spPr>
            <a:xfrm>
              <a:off x="10893695" y="5087845"/>
              <a:ext cx="169485"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out</a:t>
              </a:r>
            </a:p>
          </p:txBody>
        </p:sp>
        <p:sp>
          <p:nvSpPr>
            <p:cNvPr id="49" name="tx43"/>
            <p:cNvSpPr/>
            <p:nvPr/>
          </p:nvSpPr>
          <p:spPr>
            <a:xfrm>
              <a:off x="11214741" y="5108503"/>
              <a:ext cx="196572" cy="6607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nov</a:t>
              </a:r>
            </a:p>
          </p:txBody>
        </p:sp>
        <p:sp>
          <p:nvSpPr>
            <p:cNvPr id="50" name="tx44"/>
            <p:cNvSpPr/>
            <p:nvPr/>
          </p:nvSpPr>
          <p:spPr>
            <a:xfrm>
              <a:off x="11538538" y="5085881"/>
              <a:ext cx="19657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dez</a:t>
              </a:r>
            </a:p>
          </p:txBody>
        </p:sp>
        <p:sp>
          <p:nvSpPr>
            <p:cNvPr id="51" name="tx45"/>
            <p:cNvSpPr/>
            <p:nvPr/>
          </p:nvSpPr>
          <p:spPr>
            <a:xfrm>
              <a:off x="9807789" y="5344126"/>
              <a:ext cx="42341" cy="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 </a:t>
              </a:r>
            </a:p>
          </p:txBody>
        </p:sp>
        <p:sp>
          <p:nvSpPr>
            <p:cNvPr id="52" name="tx46"/>
            <p:cNvSpPr/>
            <p:nvPr/>
          </p:nvSpPr>
          <p:spPr>
            <a:xfrm rot="-5400000">
              <a:off x="6647568" y="3614529"/>
              <a:ext cx="1541412" cy="15120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Valores em Reais (R$)</a:t>
              </a:r>
            </a:p>
          </p:txBody>
        </p:sp>
        <p:sp>
          <p:nvSpPr>
            <p:cNvPr id="53" name="rc47"/>
            <p:cNvSpPr/>
            <p:nvPr/>
          </p:nvSpPr>
          <p:spPr>
            <a:xfrm>
              <a:off x="7922107" y="5515376"/>
              <a:ext cx="3813705" cy="358634"/>
            </a:xfrm>
            <a:prstGeom prst="rect">
              <a:avLst/>
            </a:prstGeom>
            <a:solidFill>
              <a:srgbClr val="FFFFFF">
                <a:alpha val="100000"/>
              </a:srgbClr>
            </a:solidFill>
          </p:spPr>
          <p:txBody>
            <a:bodyPr/>
            <a:lstStyle/>
            <a:p>
              <a:endParaRPr/>
            </a:p>
          </p:txBody>
        </p:sp>
        <p:sp>
          <p:nvSpPr>
            <p:cNvPr id="54" name="rc48"/>
            <p:cNvSpPr/>
            <p:nvPr/>
          </p:nvSpPr>
          <p:spPr>
            <a:xfrm>
              <a:off x="8067611" y="5584965"/>
              <a:ext cx="219455" cy="219455"/>
            </a:xfrm>
            <a:prstGeom prst="rect">
              <a:avLst/>
            </a:prstGeom>
          </p:spPr>
          <p:txBody>
            <a:bodyPr/>
            <a:lstStyle/>
            <a:p>
              <a:endParaRPr/>
            </a:p>
          </p:txBody>
        </p:sp>
        <p:sp>
          <p:nvSpPr>
            <p:cNvPr id="55" name="pl49"/>
            <p:cNvSpPr/>
            <p:nvPr/>
          </p:nvSpPr>
          <p:spPr>
            <a:xfrm>
              <a:off x="8089557" y="5694693"/>
              <a:ext cx="175564" cy="0"/>
            </a:xfrm>
            <a:custGeom>
              <a:avLst/>
              <a:gdLst/>
              <a:ahLst/>
              <a:cxnLst/>
              <a:rect l="0" t="0" r="0" b="0"/>
              <a:pathLst>
                <a:path w="175564">
                  <a:moveTo>
                    <a:pt x="0" y="0"/>
                  </a:moveTo>
                  <a:lnTo>
                    <a:pt x="175564" y="0"/>
                  </a:lnTo>
                </a:path>
              </a:pathLst>
            </a:custGeom>
            <a:ln w="21681" cap="flat">
              <a:solidFill>
                <a:srgbClr val="333333">
                  <a:alpha val="100000"/>
                </a:srgbClr>
              </a:solidFill>
              <a:prstDash val="solid"/>
              <a:round/>
            </a:ln>
          </p:spPr>
          <p:txBody>
            <a:bodyPr/>
            <a:lstStyle/>
            <a:p>
              <a:endParaRPr/>
            </a:p>
          </p:txBody>
        </p:sp>
        <p:sp>
          <p:nvSpPr>
            <p:cNvPr id="56" name="pl50"/>
            <p:cNvSpPr/>
            <p:nvPr/>
          </p:nvSpPr>
          <p:spPr>
            <a:xfrm>
              <a:off x="8089557" y="5694693"/>
              <a:ext cx="175564" cy="0"/>
            </a:xfrm>
            <a:custGeom>
              <a:avLst/>
              <a:gdLst/>
              <a:ahLst/>
              <a:cxnLst/>
              <a:rect l="0" t="0" r="0" b="0"/>
              <a:pathLst>
                <a:path w="175564">
                  <a:moveTo>
                    <a:pt x="0" y="0"/>
                  </a:moveTo>
                  <a:lnTo>
                    <a:pt x="175564" y="0"/>
                  </a:lnTo>
                </a:path>
              </a:pathLst>
            </a:custGeom>
            <a:ln w="21681" cap="flat">
              <a:solidFill>
                <a:srgbClr val="333333">
                  <a:alpha val="100000"/>
                </a:srgbClr>
              </a:solidFill>
              <a:prstDash val="solid"/>
              <a:round/>
            </a:ln>
          </p:spPr>
          <p:txBody>
            <a:bodyPr/>
            <a:lstStyle/>
            <a:p>
              <a:endParaRPr/>
            </a:p>
          </p:txBody>
        </p:sp>
        <p:sp>
          <p:nvSpPr>
            <p:cNvPr id="57" name="pl51"/>
            <p:cNvSpPr/>
            <p:nvPr/>
          </p:nvSpPr>
          <p:spPr>
            <a:xfrm>
              <a:off x="8089557" y="5694693"/>
              <a:ext cx="175564" cy="0"/>
            </a:xfrm>
            <a:custGeom>
              <a:avLst/>
              <a:gdLst/>
              <a:ahLst/>
              <a:cxnLst/>
              <a:rect l="0" t="0" r="0" b="0"/>
              <a:pathLst>
                <a:path w="175564">
                  <a:moveTo>
                    <a:pt x="0" y="0"/>
                  </a:moveTo>
                  <a:lnTo>
                    <a:pt x="175564" y="0"/>
                  </a:lnTo>
                </a:path>
              </a:pathLst>
            </a:custGeom>
            <a:ln w="21681" cap="flat">
              <a:solidFill>
                <a:srgbClr val="333333">
                  <a:alpha val="100000"/>
                </a:srgbClr>
              </a:solidFill>
              <a:prstDash val="solid"/>
              <a:round/>
            </a:ln>
          </p:spPr>
          <p:txBody>
            <a:bodyPr/>
            <a:lstStyle/>
            <a:p>
              <a:endParaRPr/>
            </a:p>
          </p:txBody>
        </p:sp>
        <p:sp>
          <p:nvSpPr>
            <p:cNvPr id="58" name="pl52"/>
            <p:cNvSpPr/>
            <p:nvPr/>
          </p:nvSpPr>
          <p:spPr>
            <a:xfrm>
              <a:off x="8089557" y="5694693"/>
              <a:ext cx="175564" cy="0"/>
            </a:xfrm>
            <a:custGeom>
              <a:avLst/>
              <a:gdLst/>
              <a:ahLst/>
              <a:cxnLst/>
              <a:rect l="0" t="0" r="0" b="0"/>
              <a:pathLst>
                <a:path w="175564">
                  <a:moveTo>
                    <a:pt x="0" y="0"/>
                  </a:moveTo>
                  <a:lnTo>
                    <a:pt x="175564" y="0"/>
                  </a:lnTo>
                </a:path>
              </a:pathLst>
            </a:custGeom>
            <a:ln w="21681" cap="flat">
              <a:solidFill>
                <a:srgbClr val="333333">
                  <a:alpha val="100000"/>
                </a:srgbClr>
              </a:solidFill>
              <a:prstDash val="solid"/>
              <a:round/>
            </a:ln>
          </p:spPr>
          <p:txBody>
            <a:bodyPr/>
            <a:lstStyle/>
            <a:p>
              <a:endParaRPr/>
            </a:p>
          </p:txBody>
        </p:sp>
        <p:sp>
          <p:nvSpPr>
            <p:cNvPr id="59" name="rc53"/>
            <p:cNvSpPr/>
            <p:nvPr/>
          </p:nvSpPr>
          <p:spPr>
            <a:xfrm>
              <a:off x="8893002" y="5584965"/>
              <a:ext cx="219455" cy="219455"/>
            </a:xfrm>
            <a:prstGeom prst="rect">
              <a:avLst/>
            </a:prstGeom>
          </p:spPr>
          <p:txBody>
            <a:bodyPr/>
            <a:lstStyle/>
            <a:p>
              <a:endParaRPr/>
            </a:p>
          </p:txBody>
        </p:sp>
        <p:sp>
          <p:nvSpPr>
            <p:cNvPr id="60" name="pl54"/>
            <p:cNvSpPr/>
            <p:nvPr/>
          </p:nvSpPr>
          <p:spPr>
            <a:xfrm>
              <a:off x="8914948" y="5694693"/>
              <a:ext cx="175564" cy="0"/>
            </a:xfrm>
            <a:custGeom>
              <a:avLst/>
              <a:gdLst/>
              <a:ahLst/>
              <a:cxnLst/>
              <a:rect l="0" t="0" r="0" b="0"/>
              <a:pathLst>
                <a:path w="175564">
                  <a:moveTo>
                    <a:pt x="0" y="0"/>
                  </a:moveTo>
                  <a:lnTo>
                    <a:pt x="175564" y="0"/>
                  </a:lnTo>
                </a:path>
              </a:pathLst>
            </a:custGeom>
            <a:ln w="21681" cap="flat">
              <a:solidFill>
                <a:srgbClr val="BF1E2E">
                  <a:alpha val="100000"/>
                </a:srgbClr>
              </a:solidFill>
              <a:prstDash val="solid"/>
              <a:round/>
            </a:ln>
          </p:spPr>
          <p:txBody>
            <a:bodyPr/>
            <a:lstStyle/>
            <a:p>
              <a:endParaRPr/>
            </a:p>
          </p:txBody>
        </p:sp>
        <p:sp>
          <p:nvSpPr>
            <p:cNvPr id="61" name="pl55"/>
            <p:cNvSpPr/>
            <p:nvPr/>
          </p:nvSpPr>
          <p:spPr>
            <a:xfrm>
              <a:off x="8914948" y="5694693"/>
              <a:ext cx="175564" cy="0"/>
            </a:xfrm>
            <a:custGeom>
              <a:avLst/>
              <a:gdLst/>
              <a:ahLst/>
              <a:cxnLst/>
              <a:rect l="0" t="0" r="0" b="0"/>
              <a:pathLst>
                <a:path w="175564">
                  <a:moveTo>
                    <a:pt x="0" y="0"/>
                  </a:moveTo>
                  <a:lnTo>
                    <a:pt x="175564" y="0"/>
                  </a:lnTo>
                </a:path>
              </a:pathLst>
            </a:custGeom>
            <a:ln w="21681" cap="flat">
              <a:solidFill>
                <a:srgbClr val="BF1E2E">
                  <a:alpha val="100000"/>
                </a:srgbClr>
              </a:solidFill>
              <a:prstDash val="solid"/>
              <a:round/>
            </a:ln>
          </p:spPr>
          <p:txBody>
            <a:bodyPr/>
            <a:lstStyle/>
            <a:p>
              <a:endParaRPr/>
            </a:p>
          </p:txBody>
        </p:sp>
        <p:sp>
          <p:nvSpPr>
            <p:cNvPr id="62" name="pl56"/>
            <p:cNvSpPr/>
            <p:nvPr/>
          </p:nvSpPr>
          <p:spPr>
            <a:xfrm>
              <a:off x="8914948" y="5694693"/>
              <a:ext cx="175564" cy="0"/>
            </a:xfrm>
            <a:custGeom>
              <a:avLst/>
              <a:gdLst/>
              <a:ahLst/>
              <a:cxnLst/>
              <a:rect l="0" t="0" r="0" b="0"/>
              <a:pathLst>
                <a:path w="175564">
                  <a:moveTo>
                    <a:pt x="0" y="0"/>
                  </a:moveTo>
                  <a:lnTo>
                    <a:pt x="175564" y="0"/>
                  </a:lnTo>
                </a:path>
              </a:pathLst>
            </a:custGeom>
            <a:ln w="21681" cap="flat">
              <a:solidFill>
                <a:srgbClr val="BF1E2E">
                  <a:alpha val="100000"/>
                </a:srgbClr>
              </a:solidFill>
              <a:prstDash val="solid"/>
              <a:round/>
            </a:ln>
          </p:spPr>
          <p:txBody>
            <a:bodyPr/>
            <a:lstStyle/>
            <a:p>
              <a:endParaRPr/>
            </a:p>
          </p:txBody>
        </p:sp>
        <p:sp>
          <p:nvSpPr>
            <p:cNvPr id="63" name="pl57"/>
            <p:cNvSpPr/>
            <p:nvPr/>
          </p:nvSpPr>
          <p:spPr>
            <a:xfrm>
              <a:off x="8914948" y="5694693"/>
              <a:ext cx="175564" cy="0"/>
            </a:xfrm>
            <a:custGeom>
              <a:avLst/>
              <a:gdLst/>
              <a:ahLst/>
              <a:cxnLst/>
              <a:rect l="0" t="0" r="0" b="0"/>
              <a:pathLst>
                <a:path w="175564">
                  <a:moveTo>
                    <a:pt x="0" y="0"/>
                  </a:moveTo>
                  <a:lnTo>
                    <a:pt x="175564" y="0"/>
                  </a:lnTo>
                </a:path>
              </a:pathLst>
            </a:custGeom>
            <a:ln w="21681" cap="flat">
              <a:solidFill>
                <a:srgbClr val="BF1E2E">
                  <a:alpha val="100000"/>
                </a:srgbClr>
              </a:solidFill>
              <a:prstDash val="solid"/>
              <a:round/>
            </a:ln>
          </p:spPr>
          <p:txBody>
            <a:bodyPr/>
            <a:lstStyle/>
            <a:p>
              <a:endParaRPr/>
            </a:p>
          </p:txBody>
        </p:sp>
        <p:sp>
          <p:nvSpPr>
            <p:cNvPr id="64" name="rc58"/>
            <p:cNvSpPr/>
            <p:nvPr/>
          </p:nvSpPr>
          <p:spPr>
            <a:xfrm>
              <a:off x="9786199" y="5584965"/>
              <a:ext cx="219456" cy="219455"/>
            </a:xfrm>
            <a:prstGeom prst="rect">
              <a:avLst/>
            </a:prstGeom>
          </p:spPr>
          <p:txBody>
            <a:bodyPr/>
            <a:lstStyle/>
            <a:p>
              <a:endParaRPr/>
            </a:p>
          </p:txBody>
        </p:sp>
        <p:sp>
          <p:nvSpPr>
            <p:cNvPr id="65" name="pl59"/>
            <p:cNvSpPr/>
            <p:nvPr/>
          </p:nvSpPr>
          <p:spPr>
            <a:xfrm>
              <a:off x="9808145" y="5694693"/>
              <a:ext cx="175564" cy="0"/>
            </a:xfrm>
            <a:custGeom>
              <a:avLst/>
              <a:gdLst/>
              <a:ahLst/>
              <a:cxnLst/>
              <a:rect l="0" t="0" r="0" b="0"/>
              <a:pathLst>
                <a:path w="175564">
                  <a:moveTo>
                    <a:pt x="0" y="0"/>
                  </a:moveTo>
                  <a:lnTo>
                    <a:pt x="175564" y="0"/>
                  </a:lnTo>
                </a:path>
              </a:pathLst>
            </a:custGeom>
            <a:ln w="21681" cap="flat">
              <a:solidFill>
                <a:srgbClr val="009E3C">
                  <a:alpha val="100000"/>
                </a:srgbClr>
              </a:solidFill>
              <a:prstDash val="solid"/>
              <a:round/>
            </a:ln>
          </p:spPr>
          <p:txBody>
            <a:bodyPr/>
            <a:lstStyle/>
            <a:p>
              <a:endParaRPr/>
            </a:p>
          </p:txBody>
        </p:sp>
        <p:sp>
          <p:nvSpPr>
            <p:cNvPr id="66" name="pl60"/>
            <p:cNvSpPr/>
            <p:nvPr/>
          </p:nvSpPr>
          <p:spPr>
            <a:xfrm>
              <a:off x="9808145" y="5694693"/>
              <a:ext cx="175564" cy="0"/>
            </a:xfrm>
            <a:custGeom>
              <a:avLst/>
              <a:gdLst/>
              <a:ahLst/>
              <a:cxnLst/>
              <a:rect l="0" t="0" r="0" b="0"/>
              <a:pathLst>
                <a:path w="175564">
                  <a:moveTo>
                    <a:pt x="0" y="0"/>
                  </a:moveTo>
                  <a:lnTo>
                    <a:pt x="175564" y="0"/>
                  </a:lnTo>
                </a:path>
              </a:pathLst>
            </a:custGeom>
            <a:ln w="21681" cap="flat">
              <a:solidFill>
                <a:srgbClr val="009E3C">
                  <a:alpha val="100000"/>
                </a:srgbClr>
              </a:solidFill>
              <a:prstDash val="solid"/>
              <a:round/>
            </a:ln>
          </p:spPr>
          <p:txBody>
            <a:bodyPr/>
            <a:lstStyle/>
            <a:p>
              <a:endParaRPr/>
            </a:p>
          </p:txBody>
        </p:sp>
        <p:sp>
          <p:nvSpPr>
            <p:cNvPr id="67" name="pl61"/>
            <p:cNvSpPr/>
            <p:nvPr/>
          </p:nvSpPr>
          <p:spPr>
            <a:xfrm>
              <a:off x="9808145" y="5694693"/>
              <a:ext cx="175564" cy="0"/>
            </a:xfrm>
            <a:custGeom>
              <a:avLst/>
              <a:gdLst/>
              <a:ahLst/>
              <a:cxnLst/>
              <a:rect l="0" t="0" r="0" b="0"/>
              <a:pathLst>
                <a:path w="175564">
                  <a:moveTo>
                    <a:pt x="0" y="0"/>
                  </a:moveTo>
                  <a:lnTo>
                    <a:pt x="175564" y="0"/>
                  </a:lnTo>
                </a:path>
              </a:pathLst>
            </a:custGeom>
            <a:ln w="21681" cap="flat">
              <a:solidFill>
                <a:srgbClr val="009E3C">
                  <a:alpha val="100000"/>
                </a:srgbClr>
              </a:solidFill>
              <a:prstDash val="solid"/>
              <a:round/>
            </a:ln>
          </p:spPr>
          <p:txBody>
            <a:bodyPr/>
            <a:lstStyle/>
            <a:p>
              <a:endParaRPr/>
            </a:p>
          </p:txBody>
        </p:sp>
        <p:sp>
          <p:nvSpPr>
            <p:cNvPr id="68" name="pl62"/>
            <p:cNvSpPr/>
            <p:nvPr/>
          </p:nvSpPr>
          <p:spPr>
            <a:xfrm>
              <a:off x="9808145" y="5694693"/>
              <a:ext cx="175564" cy="0"/>
            </a:xfrm>
            <a:custGeom>
              <a:avLst/>
              <a:gdLst/>
              <a:ahLst/>
              <a:cxnLst/>
              <a:rect l="0" t="0" r="0" b="0"/>
              <a:pathLst>
                <a:path w="175564">
                  <a:moveTo>
                    <a:pt x="0" y="0"/>
                  </a:moveTo>
                  <a:lnTo>
                    <a:pt x="175564" y="0"/>
                  </a:lnTo>
                </a:path>
              </a:pathLst>
            </a:custGeom>
            <a:ln w="21681" cap="flat">
              <a:solidFill>
                <a:srgbClr val="009E3C">
                  <a:alpha val="100000"/>
                </a:srgbClr>
              </a:solidFill>
              <a:prstDash val="solid"/>
              <a:round/>
            </a:ln>
          </p:spPr>
          <p:txBody>
            <a:bodyPr/>
            <a:lstStyle/>
            <a:p>
              <a:endParaRPr/>
            </a:p>
          </p:txBody>
        </p:sp>
        <p:sp>
          <p:nvSpPr>
            <p:cNvPr id="69" name="rc63"/>
            <p:cNvSpPr/>
            <p:nvPr/>
          </p:nvSpPr>
          <p:spPr>
            <a:xfrm>
              <a:off x="10747262" y="5584965"/>
              <a:ext cx="219455" cy="219455"/>
            </a:xfrm>
            <a:prstGeom prst="rect">
              <a:avLst/>
            </a:prstGeom>
          </p:spPr>
          <p:txBody>
            <a:bodyPr/>
            <a:lstStyle/>
            <a:p>
              <a:endParaRPr/>
            </a:p>
          </p:txBody>
        </p:sp>
        <p:sp>
          <p:nvSpPr>
            <p:cNvPr id="70" name="pl64"/>
            <p:cNvSpPr/>
            <p:nvPr/>
          </p:nvSpPr>
          <p:spPr>
            <a:xfrm>
              <a:off x="10769208" y="5694693"/>
              <a:ext cx="175564" cy="0"/>
            </a:xfrm>
            <a:custGeom>
              <a:avLst/>
              <a:gdLst/>
              <a:ahLst/>
              <a:cxnLst/>
              <a:rect l="0" t="0" r="0" b="0"/>
              <a:pathLst>
                <a:path w="175564">
                  <a:moveTo>
                    <a:pt x="0" y="0"/>
                  </a:moveTo>
                  <a:lnTo>
                    <a:pt x="175564" y="0"/>
                  </a:lnTo>
                </a:path>
              </a:pathLst>
            </a:custGeom>
            <a:ln w="21681" cap="flat">
              <a:solidFill>
                <a:srgbClr val="002E54">
                  <a:alpha val="100000"/>
                </a:srgbClr>
              </a:solidFill>
              <a:prstDash val="solid"/>
              <a:round/>
            </a:ln>
          </p:spPr>
          <p:txBody>
            <a:bodyPr/>
            <a:lstStyle/>
            <a:p>
              <a:endParaRPr/>
            </a:p>
          </p:txBody>
        </p:sp>
        <p:sp>
          <p:nvSpPr>
            <p:cNvPr id="71" name="pl65"/>
            <p:cNvSpPr/>
            <p:nvPr/>
          </p:nvSpPr>
          <p:spPr>
            <a:xfrm>
              <a:off x="10769208" y="5694693"/>
              <a:ext cx="175564" cy="0"/>
            </a:xfrm>
            <a:custGeom>
              <a:avLst/>
              <a:gdLst/>
              <a:ahLst/>
              <a:cxnLst/>
              <a:rect l="0" t="0" r="0" b="0"/>
              <a:pathLst>
                <a:path w="175564">
                  <a:moveTo>
                    <a:pt x="0" y="0"/>
                  </a:moveTo>
                  <a:lnTo>
                    <a:pt x="175564" y="0"/>
                  </a:lnTo>
                </a:path>
              </a:pathLst>
            </a:custGeom>
            <a:ln w="21681" cap="flat">
              <a:solidFill>
                <a:srgbClr val="002E54">
                  <a:alpha val="100000"/>
                </a:srgbClr>
              </a:solidFill>
              <a:prstDash val="solid"/>
              <a:round/>
            </a:ln>
          </p:spPr>
          <p:txBody>
            <a:bodyPr/>
            <a:lstStyle/>
            <a:p>
              <a:endParaRPr/>
            </a:p>
          </p:txBody>
        </p:sp>
        <p:sp>
          <p:nvSpPr>
            <p:cNvPr id="72" name="pl66"/>
            <p:cNvSpPr/>
            <p:nvPr/>
          </p:nvSpPr>
          <p:spPr>
            <a:xfrm>
              <a:off x="10769208" y="5694693"/>
              <a:ext cx="175564" cy="0"/>
            </a:xfrm>
            <a:custGeom>
              <a:avLst/>
              <a:gdLst/>
              <a:ahLst/>
              <a:cxnLst/>
              <a:rect l="0" t="0" r="0" b="0"/>
              <a:pathLst>
                <a:path w="175564">
                  <a:moveTo>
                    <a:pt x="0" y="0"/>
                  </a:moveTo>
                  <a:lnTo>
                    <a:pt x="175564" y="0"/>
                  </a:lnTo>
                </a:path>
              </a:pathLst>
            </a:custGeom>
            <a:ln w="21681" cap="flat">
              <a:solidFill>
                <a:srgbClr val="002E54">
                  <a:alpha val="100000"/>
                </a:srgbClr>
              </a:solidFill>
              <a:prstDash val="solid"/>
              <a:round/>
            </a:ln>
          </p:spPr>
          <p:txBody>
            <a:bodyPr/>
            <a:lstStyle/>
            <a:p>
              <a:endParaRPr/>
            </a:p>
          </p:txBody>
        </p:sp>
        <p:sp>
          <p:nvSpPr>
            <p:cNvPr id="73" name="pl67"/>
            <p:cNvSpPr/>
            <p:nvPr/>
          </p:nvSpPr>
          <p:spPr>
            <a:xfrm>
              <a:off x="10769208" y="5694693"/>
              <a:ext cx="175564" cy="0"/>
            </a:xfrm>
            <a:custGeom>
              <a:avLst/>
              <a:gdLst/>
              <a:ahLst/>
              <a:cxnLst/>
              <a:rect l="0" t="0" r="0" b="0"/>
              <a:pathLst>
                <a:path w="175564">
                  <a:moveTo>
                    <a:pt x="0" y="0"/>
                  </a:moveTo>
                  <a:lnTo>
                    <a:pt x="175564" y="0"/>
                  </a:lnTo>
                </a:path>
              </a:pathLst>
            </a:custGeom>
            <a:ln w="21681" cap="flat">
              <a:solidFill>
                <a:srgbClr val="002E54">
                  <a:alpha val="100000"/>
                </a:srgbClr>
              </a:solidFill>
              <a:prstDash val="solid"/>
              <a:round/>
            </a:ln>
          </p:spPr>
          <p:txBody>
            <a:bodyPr/>
            <a:lstStyle/>
            <a:p>
              <a:endParaRPr/>
            </a:p>
          </p:txBody>
        </p:sp>
        <p:sp>
          <p:nvSpPr>
            <p:cNvPr id="74" name="tx68"/>
            <p:cNvSpPr/>
            <p:nvPr/>
          </p:nvSpPr>
          <p:spPr>
            <a:xfrm>
              <a:off x="8362982" y="5627185"/>
              <a:ext cx="454104" cy="111144"/>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Dotação</a:t>
              </a:r>
            </a:p>
          </p:txBody>
        </p:sp>
        <p:sp>
          <p:nvSpPr>
            <p:cNvPr id="75" name="tx69"/>
            <p:cNvSpPr/>
            <p:nvPr/>
          </p:nvSpPr>
          <p:spPr>
            <a:xfrm>
              <a:off x="9188373" y="5626828"/>
              <a:ext cx="521910" cy="111502"/>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Empenho</a:t>
              </a:r>
            </a:p>
          </p:txBody>
        </p:sp>
        <p:sp>
          <p:nvSpPr>
            <p:cNvPr id="76" name="tx70"/>
            <p:cNvSpPr/>
            <p:nvPr/>
          </p:nvSpPr>
          <p:spPr>
            <a:xfrm>
              <a:off x="10081571" y="5626828"/>
              <a:ext cx="589776" cy="111502"/>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Liquidação</a:t>
              </a:r>
            </a:p>
          </p:txBody>
        </p:sp>
        <p:sp>
          <p:nvSpPr>
            <p:cNvPr id="77" name="tx71"/>
            <p:cNvSpPr/>
            <p:nvPr/>
          </p:nvSpPr>
          <p:spPr>
            <a:xfrm>
              <a:off x="11042633" y="5625399"/>
              <a:ext cx="623589"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Pagamento</a:t>
              </a:r>
            </a:p>
          </p:txBody>
        </p:sp>
      </p:grpSp>
      <p:sp>
        <p:nvSpPr>
          <p:cNvPr id="78" name="Espaço Reservado para Conteúdo 77"/>
          <p:cNvSpPr>
            <a:spLocks noGrp="1"/>
          </p:cNvSpPr>
          <p:nvPr>
            <p:ph/>
          </p:nvPr>
        </p:nvSpPr>
        <p:spPr>
          <a:xfrm>
            <a:off x="1005840" y="2468880"/>
            <a:ext cx="5943600" cy="274320"/>
          </a:xfrm>
        </p:spPr>
        <p:txBody>
          <a:bodyPr/>
          <a:lstStyle/>
          <a:p>
            <a:pPr algn="r"/>
            <a:r>
              <a:rPr sz="1200" b="0" i="0" u="none" cap="none" dirty="0">
                <a:solidFill>
                  <a:srgbClr val="292929">
                    <a:alpha val="100000"/>
                  </a:srgbClr>
                </a:solidFill>
                <a:latin typeface="Arial"/>
                <a:cs typeface="Arial"/>
                <a:sym typeface="Arial"/>
              </a:rPr>
              <a:t>(</a:t>
            </a:r>
            <a:r>
              <a:rPr lang="pt-BR" sz="1200" b="0" dirty="0">
                <a:solidFill>
                  <a:srgbClr val="292929">
                    <a:alpha val="100000"/>
                  </a:srgbClr>
                </a:solidFill>
                <a:latin typeface="Arial"/>
              </a:rPr>
              <a:t>Valores correntes em milhões de R$)</a:t>
            </a:r>
            <a:endParaRPr sz="1200" b="0" i="0" u="none" cap="none" dirty="0">
              <a:solidFill>
                <a:srgbClr val="292929">
                  <a:alpha val="100000"/>
                </a:srgbClr>
              </a:solidFill>
              <a:latin typeface="Arial"/>
              <a:cs typeface="Arial"/>
              <a:sym typeface="Arial"/>
            </a:endParaRPr>
          </a:p>
        </p:txBody>
      </p:sp>
      <p:sp>
        <p:nvSpPr>
          <p:cNvPr id="79" name="Espaço Reservado para Conteúdo 78"/>
          <p:cNvSpPr>
            <a:spLocks noGrp="1"/>
          </p:cNvSpPr>
          <p:nvPr>
            <p:ph/>
          </p:nvPr>
        </p:nvSpPr>
        <p:spPr>
          <a:xfrm>
            <a:off x="182880" y="100584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R$ 40,91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Dotação Autorizada</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Até jul/24</a:t>
            </a:r>
          </a:p>
        </p:txBody>
      </p:sp>
      <p:sp>
        <p:nvSpPr>
          <p:cNvPr id="80" name="Espaço Reservado para Conteúdo 79"/>
          <p:cNvSpPr>
            <a:spLocks noGrp="1"/>
          </p:cNvSpPr>
          <p:nvPr>
            <p:ph/>
          </p:nvPr>
        </p:nvSpPr>
        <p:spPr>
          <a:xfrm>
            <a:off x="3145536" y="100584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R$ 26,21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Valor Empenhado</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Até jul/24</a:t>
            </a:r>
          </a:p>
        </p:txBody>
      </p:sp>
      <p:sp>
        <p:nvSpPr>
          <p:cNvPr id="81" name="Espaço Reservado para Conteúdo 80"/>
          <p:cNvSpPr>
            <a:spLocks noGrp="1"/>
          </p:cNvSpPr>
          <p:nvPr>
            <p:ph/>
          </p:nvPr>
        </p:nvSpPr>
        <p:spPr>
          <a:xfrm>
            <a:off x="6108192" y="100584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R$ 19,47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Valor Liquidado</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Até jul/24</a:t>
            </a:r>
          </a:p>
        </p:txBody>
      </p:sp>
      <p:sp>
        <p:nvSpPr>
          <p:cNvPr id="82" name="Espaço Reservado para Conteúdo 81"/>
          <p:cNvSpPr>
            <a:spLocks noGrp="1"/>
          </p:cNvSpPr>
          <p:nvPr>
            <p:ph/>
          </p:nvPr>
        </p:nvSpPr>
        <p:spPr>
          <a:xfrm>
            <a:off x="9070848" y="100584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R$ 18,88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Valor Pago</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Até jul/24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244288" y="112354"/>
            <a:ext cx="10515601" cy="438149"/>
          </a:xfrm>
        </p:spPr>
        <p:txBody>
          <a:bodyPr/>
          <a:lstStyle/>
          <a:p>
            <a:r>
              <a:t>Despesa Liquidada</a:t>
            </a:r>
          </a:p>
        </p:txBody>
      </p:sp>
      <p:sp>
        <p:nvSpPr>
          <p:cNvPr id="3" name="Subtítulo 2"/>
          <p:cNvSpPr>
            <a:spLocks noGrp="1"/>
          </p:cNvSpPr>
          <p:nvPr>
            <p:ph type="subTitle" idx="13"/>
          </p:nvPr>
        </p:nvSpPr>
        <p:spPr>
          <a:xfrm>
            <a:off x="244288" y="487600"/>
            <a:ext cx="10515600" cy="392113"/>
          </a:xfrm>
        </p:spPr>
        <p:txBody>
          <a:bodyPr/>
          <a:lstStyle/>
          <a:p>
            <a:pPr marL="0" marR="0" algn="l">
              <a:lnSpc>
                <a:spcPct val="100000"/>
              </a:lnSpc>
              <a:spcBef>
                <a:spcPts val="0"/>
              </a:spcBef>
              <a:spcAft>
                <a:spcPts val="0"/>
              </a:spcAft>
              <a:buNone/>
            </a:pPr>
            <a:r>
              <a:rPr b="0" i="0" u="none" cap="none">
                <a:solidFill>
                  <a:srgbClr val="00579E">
                    <a:alpha val="100000"/>
                  </a:srgbClr>
                </a:solidFill>
                <a:latin typeface="Arial"/>
                <a:cs typeface="Arial"/>
                <a:sym typeface="Arial"/>
              </a:rPr>
              <a:t>Comparativo anual - </a:t>
            </a:r>
            <a:r>
              <a:rPr b="0" i="0" u="none" cap="none">
                <a:solidFill>
                  <a:srgbClr val="00579E">
                    <a:alpha val="100000"/>
                  </a:srgbClr>
                </a:solidFill>
                <a:highlight>
                  <a:srgbClr val="FFFF00">
                    <a:alpha val="100000"/>
                  </a:srgbClr>
                </a:highlight>
                <a:latin typeface="Arial"/>
                <a:cs typeface="Arial"/>
                <a:sym typeface="Arial"/>
              </a:rPr>
              <a:t>Somente o Executivo</a:t>
            </a:r>
          </a:p>
        </p:txBody>
      </p:sp>
      <p:sp>
        <p:nvSpPr>
          <p:cNvPr id="5" name="Espaço Reservado para Rodapé 4"/>
          <p:cNvSpPr>
            <a:spLocks noGrp="1"/>
          </p:cNvSpPr>
          <p:nvPr>
            <p:ph type="ftr" sz="quarter" idx="11"/>
          </p:nvPr>
        </p:nvSpPr>
        <p:spPr>
          <a:xfrm>
            <a:off x="7368988" y="6619873"/>
            <a:ext cx="4114800" cy="183795"/>
          </a:xfrm>
        </p:spPr>
        <p:txBody>
          <a:bodyPr/>
          <a:lstStyle/>
          <a:p>
            <a:r>
              <a:t>Boletim Econômico | Secretaria de Estado da Economia</a:t>
            </a:r>
          </a:p>
        </p:txBody>
      </p:sp>
      <p:sp>
        <p:nvSpPr>
          <p:cNvPr id="6" name="Espaço Reservado para Número de Slide 5"/>
          <p:cNvSpPr>
            <a:spLocks noGrp="1"/>
          </p:cNvSpPr>
          <p:nvPr>
            <p:ph type="sldNum" sz="quarter" idx="12"/>
          </p:nvPr>
        </p:nvSpPr>
        <p:spPr>
          <a:xfrm>
            <a:off x="11483788" y="6629379"/>
            <a:ext cx="708212" cy="174289"/>
          </a:xfrm>
        </p:spPr>
        <p:txBody>
          <a:bodyPr/>
          <a:lstStyle/>
          <a:p>
            <a:fld id="{FAACE0D2-E678-453C-8082-E08B461DE721}" type="slidenum">
              <a:rPr/>
              <a:t>24</a:t>
            </a:fld>
            <a:endParaRPr/>
          </a:p>
        </p:txBody>
      </p:sp>
      <p:grpSp>
        <p:nvGrpSpPr>
          <p:cNvPr id="7" name="8"/>
          <p:cNvGrpSpPr/>
          <p:nvPr/>
        </p:nvGrpSpPr>
        <p:grpSpPr>
          <a:xfrm>
            <a:off x="548640" y="2103120"/>
            <a:ext cx="10972800" cy="4480560"/>
            <a:chOff x="548640" y="2103120"/>
            <a:chExt cx="10972800" cy="4480560"/>
          </a:xfrm>
        </p:grpSpPr>
        <p:sp>
          <p:nvSpPr>
            <p:cNvPr id="8" name="rc3"/>
            <p:cNvSpPr/>
            <p:nvPr/>
          </p:nvSpPr>
          <p:spPr>
            <a:xfrm>
              <a:off x="548640" y="2103120"/>
              <a:ext cx="10972800" cy="4480559"/>
            </a:xfrm>
            <a:prstGeom prst="rect">
              <a:avLst/>
            </a:prstGeom>
            <a:solidFill>
              <a:srgbClr val="FFFFFF">
                <a:alpha val="100000"/>
              </a:srgbClr>
            </a:solidFill>
            <a:ln w="9525" cap="rnd">
              <a:solidFill>
                <a:srgbClr val="FFFFFF">
                  <a:alpha val="100000"/>
                </a:srgbClr>
              </a:solidFill>
              <a:prstDash val="solid"/>
              <a:round/>
            </a:ln>
          </p:spPr>
          <p:txBody>
            <a:bodyPr/>
            <a:lstStyle/>
            <a:p>
              <a:endParaRPr/>
            </a:p>
          </p:txBody>
        </p:sp>
        <p:sp>
          <p:nvSpPr>
            <p:cNvPr id="9" name="rc4"/>
            <p:cNvSpPr/>
            <p:nvPr/>
          </p:nvSpPr>
          <p:spPr>
            <a:xfrm>
              <a:off x="548640" y="2103120"/>
              <a:ext cx="5486400" cy="4480559"/>
            </a:xfrm>
            <a:prstGeom prst="rect">
              <a:avLst/>
            </a:prstGeom>
            <a:solidFill>
              <a:srgbClr val="FFFFFF">
                <a:alpha val="100000"/>
              </a:srgbClr>
            </a:solidFill>
          </p:spPr>
          <p:txBody>
            <a:bodyPr/>
            <a:lstStyle/>
            <a:p>
              <a:endParaRPr/>
            </a:p>
          </p:txBody>
        </p:sp>
        <p:sp>
          <p:nvSpPr>
            <p:cNvPr id="10" name="pl5"/>
            <p:cNvSpPr/>
            <p:nvPr/>
          </p:nvSpPr>
          <p:spPr>
            <a:xfrm>
              <a:off x="1075204" y="4824237"/>
              <a:ext cx="4890246" cy="0"/>
            </a:xfrm>
            <a:custGeom>
              <a:avLst/>
              <a:gdLst/>
              <a:ahLst/>
              <a:cxnLst/>
              <a:rect l="0" t="0" r="0" b="0"/>
              <a:pathLst>
                <a:path w="4890246">
                  <a:moveTo>
                    <a:pt x="0" y="0"/>
                  </a:moveTo>
                  <a:lnTo>
                    <a:pt x="4890246" y="0"/>
                  </a:lnTo>
                  <a:lnTo>
                    <a:pt x="4890246" y="0"/>
                  </a:lnTo>
                </a:path>
              </a:pathLst>
            </a:custGeom>
            <a:ln w="13550" cap="flat">
              <a:solidFill>
                <a:srgbClr val="D8D8D8">
                  <a:alpha val="100000"/>
                </a:srgbClr>
              </a:solidFill>
              <a:prstDash val="solid"/>
              <a:round/>
            </a:ln>
          </p:spPr>
          <p:txBody>
            <a:bodyPr/>
            <a:lstStyle/>
            <a:p>
              <a:endParaRPr/>
            </a:p>
          </p:txBody>
        </p:sp>
        <p:sp>
          <p:nvSpPr>
            <p:cNvPr id="11" name="pl6"/>
            <p:cNvSpPr/>
            <p:nvPr/>
          </p:nvSpPr>
          <p:spPr>
            <a:xfrm>
              <a:off x="1075204" y="3917194"/>
              <a:ext cx="4890246" cy="0"/>
            </a:xfrm>
            <a:custGeom>
              <a:avLst/>
              <a:gdLst/>
              <a:ahLst/>
              <a:cxnLst/>
              <a:rect l="0" t="0" r="0" b="0"/>
              <a:pathLst>
                <a:path w="4890246">
                  <a:moveTo>
                    <a:pt x="0" y="0"/>
                  </a:moveTo>
                  <a:lnTo>
                    <a:pt x="4890246" y="0"/>
                  </a:lnTo>
                  <a:lnTo>
                    <a:pt x="4890246" y="0"/>
                  </a:lnTo>
                </a:path>
              </a:pathLst>
            </a:custGeom>
            <a:ln w="13550" cap="flat">
              <a:solidFill>
                <a:srgbClr val="D8D8D8">
                  <a:alpha val="100000"/>
                </a:srgbClr>
              </a:solidFill>
              <a:prstDash val="solid"/>
              <a:round/>
            </a:ln>
          </p:spPr>
          <p:txBody>
            <a:bodyPr/>
            <a:lstStyle/>
            <a:p>
              <a:endParaRPr/>
            </a:p>
          </p:txBody>
        </p:sp>
        <p:sp>
          <p:nvSpPr>
            <p:cNvPr id="12" name="pl7"/>
            <p:cNvSpPr/>
            <p:nvPr/>
          </p:nvSpPr>
          <p:spPr>
            <a:xfrm>
              <a:off x="1075204" y="3010150"/>
              <a:ext cx="4890246" cy="0"/>
            </a:xfrm>
            <a:custGeom>
              <a:avLst/>
              <a:gdLst/>
              <a:ahLst/>
              <a:cxnLst/>
              <a:rect l="0" t="0" r="0" b="0"/>
              <a:pathLst>
                <a:path w="4890246">
                  <a:moveTo>
                    <a:pt x="0" y="0"/>
                  </a:moveTo>
                  <a:lnTo>
                    <a:pt x="4890246" y="0"/>
                  </a:lnTo>
                  <a:lnTo>
                    <a:pt x="4890246" y="0"/>
                  </a:lnTo>
                </a:path>
              </a:pathLst>
            </a:custGeom>
            <a:ln w="13550" cap="flat">
              <a:solidFill>
                <a:srgbClr val="D8D8D8">
                  <a:alpha val="100000"/>
                </a:srgbClr>
              </a:solidFill>
              <a:prstDash val="solid"/>
              <a:round/>
            </a:ln>
          </p:spPr>
          <p:txBody>
            <a:bodyPr/>
            <a:lstStyle/>
            <a:p>
              <a:endParaRPr/>
            </a:p>
          </p:txBody>
        </p:sp>
        <p:sp>
          <p:nvSpPr>
            <p:cNvPr id="13" name="pl8"/>
            <p:cNvSpPr/>
            <p:nvPr/>
          </p:nvSpPr>
          <p:spPr>
            <a:xfrm>
              <a:off x="1297488" y="2748524"/>
              <a:ext cx="4445678" cy="2758481"/>
            </a:xfrm>
            <a:custGeom>
              <a:avLst/>
              <a:gdLst/>
              <a:ahLst/>
              <a:cxnLst/>
              <a:rect l="0" t="0" r="0" b="0"/>
              <a:pathLst>
                <a:path w="4445678" h="2758481">
                  <a:moveTo>
                    <a:pt x="0" y="2758481"/>
                  </a:moveTo>
                  <a:lnTo>
                    <a:pt x="411391" y="2548131"/>
                  </a:lnTo>
                  <a:lnTo>
                    <a:pt x="796240" y="2304580"/>
                  </a:lnTo>
                  <a:lnTo>
                    <a:pt x="1207632" y="2069686"/>
                  </a:lnTo>
                  <a:lnTo>
                    <a:pt x="1605752" y="1824678"/>
                  </a:lnTo>
                  <a:lnTo>
                    <a:pt x="2017143" y="1576652"/>
                  </a:lnTo>
                  <a:lnTo>
                    <a:pt x="2415264" y="1349488"/>
                  </a:lnTo>
                  <a:lnTo>
                    <a:pt x="2826655" y="1101638"/>
                  </a:lnTo>
                  <a:lnTo>
                    <a:pt x="3238046" y="848858"/>
                  </a:lnTo>
                  <a:lnTo>
                    <a:pt x="3636166" y="607390"/>
                  </a:lnTo>
                  <a:lnTo>
                    <a:pt x="4047558" y="372822"/>
                  </a:lnTo>
                  <a:lnTo>
                    <a:pt x="4445678" y="0"/>
                  </a:lnTo>
                </a:path>
              </a:pathLst>
            </a:custGeom>
            <a:ln w="27101" cap="flat">
              <a:solidFill>
                <a:srgbClr val="002E54">
                  <a:alpha val="100000"/>
                </a:srgbClr>
              </a:solidFill>
              <a:prstDash val="solid"/>
              <a:round/>
            </a:ln>
          </p:spPr>
          <p:txBody>
            <a:bodyPr/>
            <a:lstStyle/>
            <a:p>
              <a:endParaRPr/>
            </a:p>
          </p:txBody>
        </p:sp>
        <p:sp>
          <p:nvSpPr>
            <p:cNvPr id="14" name="pl9"/>
            <p:cNvSpPr/>
            <p:nvPr/>
          </p:nvSpPr>
          <p:spPr>
            <a:xfrm>
              <a:off x="1297488" y="3965646"/>
              <a:ext cx="2415264" cy="1556685"/>
            </a:xfrm>
            <a:custGeom>
              <a:avLst/>
              <a:gdLst/>
              <a:ahLst/>
              <a:cxnLst/>
              <a:rect l="0" t="0" r="0" b="0"/>
              <a:pathLst>
                <a:path w="2415264" h="1556685">
                  <a:moveTo>
                    <a:pt x="0" y="1556685"/>
                  </a:moveTo>
                  <a:lnTo>
                    <a:pt x="411391" y="1318502"/>
                  </a:lnTo>
                  <a:lnTo>
                    <a:pt x="796240" y="1104147"/>
                  </a:lnTo>
                  <a:lnTo>
                    <a:pt x="1207632" y="820762"/>
                  </a:lnTo>
                  <a:lnTo>
                    <a:pt x="1605752" y="564479"/>
                  </a:lnTo>
                  <a:lnTo>
                    <a:pt x="2017143" y="300777"/>
                  </a:lnTo>
                  <a:lnTo>
                    <a:pt x="2415264" y="0"/>
                  </a:lnTo>
                </a:path>
              </a:pathLst>
            </a:custGeom>
            <a:ln w="27101" cap="flat">
              <a:solidFill>
                <a:srgbClr val="009E3C">
                  <a:alpha val="100000"/>
                </a:srgbClr>
              </a:solidFill>
              <a:prstDash val="solid"/>
              <a:round/>
            </a:ln>
          </p:spPr>
          <p:txBody>
            <a:bodyPr/>
            <a:lstStyle/>
            <a:p>
              <a:endParaRPr/>
            </a:p>
          </p:txBody>
        </p:sp>
        <p:sp>
          <p:nvSpPr>
            <p:cNvPr id="15" name="pg10"/>
            <p:cNvSpPr/>
            <p:nvPr/>
          </p:nvSpPr>
          <p:spPr>
            <a:xfrm>
              <a:off x="5522021" y="2748524"/>
              <a:ext cx="442291" cy="191800"/>
            </a:xfrm>
            <a:custGeom>
              <a:avLst/>
              <a:gdLst/>
              <a:ahLst/>
              <a:cxnLst/>
              <a:rect l="0" t="0" r="0" b="0"/>
              <a:pathLst>
                <a:path w="442291" h="191800">
                  <a:moveTo>
                    <a:pt x="27432" y="191800"/>
                  </a:moveTo>
                  <a:lnTo>
                    <a:pt x="414859" y="191800"/>
                  </a:lnTo>
                  <a:lnTo>
                    <a:pt x="413755" y="191778"/>
                  </a:lnTo>
                  <a:lnTo>
                    <a:pt x="418166" y="191600"/>
                  </a:lnTo>
                  <a:lnTo>
                    <a:pt x="422491" y="190717"/>
                  </a:lnTo>
                  <a:lnTo>
                    <a:pt x="426619" y="189152"/>
                  </a:lnTo>
                  <a:lnTo>
                    <a:pt x="430442" y="186944"/>
                  </a:lnTo>
                  <a:lnTo>
                    <a:pt x="433862" y="184152"/>
                  </a:lnTo>
                  <a:lnTo>
                    <a:pt x="436790" y="180848"/>
                  </a:lnTo>
                  <a:lnTo>
                    <a:pt x="439149" y="177117"/>
                  </a:lnTo>
                  <a:lnTo>
                    <a:pt x="440880" y="173055"/>
                  </a:lnTo>
                  <a:lnTo>
                    <a:pt x="441936" y="168769"/>
                  </a:lnTo>
                  <a:lnTo>
                    <a:pt x="442291" y="164368"/>
                  </a:lnTo>
                  <a:lnTo>
                    <a:pt x="442291" y="27431"/>
                  </a:lnTo>
                  <a:lnTo>
                    <a:pt x="441936" y="23031"/>
                  </a:lnTo>
                  <a:lnTo>
                    <a:pt x="440880" y="18745"/>
                  </a:lnTo>
                  <a:lnTo>
                    <a:pt x="439149" y="14683"/>
                  </a:lnTo>
                  <a:lnTo>
                    <a:pt x="436790" y="10952"/>
                  </a:lnTo>
                  <a:lnTo>
                    <a:pt x="433862" y="7647"/>
                  </a:lnTo>
                  <a:lnTo>
                    <a:pt x="430442" y="4855"/>
                  </a:lnTo>
                  <a:lnTo>
                    <a:pt x="426619" y="2648"/>
                  </a:lnTo>
                  <a:lnTo>
                    <a:pt x="422491" y="1083"/>
                  </a:lnTo>
                  <a:lnTo>
                    <a:pt x="418166" y="200"/>
                  </a:lnTo>
                  <a:lnTo>
                    <a:pt x="414859" y="0"/>
                  </a:lnTo>
                  <a:lnTo>
                    <a:pt x="27432"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1"/>
                  </a:lnTo>
                  <a:lnTo>
                    <a:pt x="0" y="164368"/>
                  </a:lnTo>
                  <a:lnTo>
                    <a:pt x="88" y="162161"/>
                  </a:lnTo>
                  <a:lnTo>
                    <a:pt x="88" y="166576"/>
                  </a:lnTo>
                  <a:lnTo>
                    <a:pt x="797" y="170933"/>
                  </a:lnTo>
                  <a:lnTo>
                    <a:pt x="2195" y="175121"/>
                  </a:lnTo>
                  <a:lnTo>
                    <a:pt x="4246" y="179030"/>
                  </a:lnTo>
                  <a:lnTo>
                    <a:pt x="6898" y="182559"/>
                  </a:lnTo>
                  <a:lnTo>
                    <a:pt x="10082" y="185617"/>
                  </a:lnTo>
                  <a:lnTo>
                    <a:pt x="13715"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16" name="tx11"/>
            <p:cNvSpPr/>
            <p:nvPr/>
          </p:nvSpPr>
          <p:spPr>
            <a:xfrm>
              <a:off x="5567741" y="2788394"/>
              <a:ext cx="350851" cy="102551"/>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32.88</a:t>
              </a:r>
            </a:p>
          </p:txBody>
        </p:sp>
        <p:sp>
          <p:nvSpPr>
            <p:cNvPr id="17" name="pg12"/>
            <p:cNvSpPr/>
            <p:nvPr/>
          </p:nvSpPr>
          <p:spPr>
            <a:xfrm>
              <a:off x="3491606" y="3582044"/>
              <a:ext cx="442291" cy="191800"/>
            </a:xfrm>
            <a:custGeom>
              <a:avLst/>
              <a:gdLst/>
              <a:ahLst/>
              <a:cxnLst/>
              <a:rect l="0" t="0" r="0" b="0"/>
              <a:pathLst>
                <a:path w="442291" h="191800">
                  <a:moveTo>
                    <a:pt x="27432" y="191800"/>
                  </a:moveTo>
                  <a:lnTo>
                    <a:pt x="414859" y="191800"/>
                  </a:lnTo>
                  <a:lnTo>
                    <a:pt x="413755" y="191778"/>
                  </a:lnTo>
                  <a:lnTo>
                    <a:pt x="418166" y="191600"/>
                  </a:lnTo>
                  <a:lnTo>
                    <a:pt x="422491" y="190717"/>
                  </a:lnTo>
                  <a:lnTo>
                    <a:pt x="426619" y="189152"/>
                  </a:lnTo>
                  <a:lnTo>
                    <a:pt x="430442" y="186944"/>
                  </a:lnTo>
                  <a:lnTo>
                    <a:pt x="433862" y="184152"/>
                  </a:lnTo>
                  <a:lnTo>
                    <a:pt x="436790" y="180848"/>
                  </a:lnTo>
                  <a:lnTo>
                    <a:pt x="439149" y="177117"/>
                  </a:lnTo>
                  <a:lnTo>
                    <a:pt x="440880" y="173055"/>
                  </a:lnTo>
                  <a:lnTo>
                    <a:pt x="441936" y="168769"/>
                  </a:lnTo>
                  <a:lnTo>
                    <a:pt x="442291" y="164368"/>
                  </a:lnTo>
                  <a:lnTo>
                    <a:pt x="442291" y="27431"/>
                  </a:lnTo>
                  <a:lnTo>
                    <a:pt x="441936" y="23031"/>
                  </a:lnTo>
                  <a:lnTo>
                    <a:pt x="440880" y="18745"/>
                  </a:lnTo>
                  <a:lnTo>
                    <a:pt x="439149" y="14683"/>
                  </a:lnTo>
                  <a:lnTo>
                    <a:pt x="436790" y="10952"/>
                  </a:lnTo>
                  <a:lnTo>
                    <a:pt x="433862" y="7647"/>
                  </a:lnTo>
                  <a:lnTo>
                    <a:pt x="430442" y="4855"/>
                  </a:lnTo>
                  <a:lnTo>
                    <a:pt x="426619" y="2648"/>
                  </a:lnTo>
                  <a:lnTo>
                    <a:pt x="422491" y="1083"/>
                  </a:lnTo>
                  <a:lnTo>
                    <a:pt x="418166" y="200"/>
                  </a:lnTo>
                  <a:lnTo>
                    <a:pt x="414859"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64368"/>
                  </a:lnTo>
                  <a:lnTo>
                    <a:pt x="88" y="162161"/>
                  </a:lnTo>
                  <a:lnTo>
                    <a:pt x="88" y="166576"/>
                  </a:lnTo>
                  <a:lnTo>
                    <a:pt x="797" y="170933"/>
                  </a:lnTo>
                  <a:lnTo>
                    <a:pt x="2195" y="175121"/>
                  </a:lnTo>
                  <a:lnTo>
                    <a:pt x="4246" y="179030"/>
                  </a:lnTo>
                  <a:lnTo>
                    <a:pt x="6898" y="182559"/>
                  </a:lnTo>
                  <a:lnTo>
                    <a:pt x="10082" y="185617"/>
                  </a:lnTo>
                  <a:lnTo>
                    <a:pt x="13716" y="188125"/>
                  </a:lnTo>
                  <a:lnTo>
                    <a:pt x="17704" y="190018"/>
                  </a:lnTo>
                  <a:lnTo>
                    <a:pt x="21944" y="191246"/>
                  </a:lnTo>
                  <a:lnTo>
                    <a:pt x="26327" y="191778"/>
                  </a:lnTo>
                  <a:close/>
                </a:path>
              </a:pathLst>
            </a:custGeom>
            <a:solidFill>
              <a:srgbClr val="FFFFFF">
                <a:alpha val="100000"/>
              </a:srgbClr>
            </a:solidFill>
            <a:ln w="6775" cap="rnd">
              <a:solidFill>
                <a:srgbClr val="009E3C">
                  <a:alpha val="100000"/>
                </a:srgbClr>
              </a:solidFill>
              <a:prstDash val="solid"/>
              <a:round/>
            </a:ln>
          </p:spPr>
          <p:txBody>
            <a:bodyPr/>
            <a:lstStyle/>
            <a:p>
              <a:endParaRPr/>
            </a:p>
          </p:txBody>
        </p:sp>
        <p:sp>
          <p:nvSpPr>
            <p:cNvPr id="18" name="tx13"/>
            <p:cNvSpPr/>
            <p:nvPr/>
          </p:nvSpPr>
          <p:spPr>
            <a:xfrm>
              <a:off x="3537326" y="3636619"/>
              <a:ext cx="350851" cy="102482"/>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9E3C">
                      <a:alpha val="100000"/>
                    </a:srgbClr>
                  </a:solidFill>
                  <a:latin typeface="Arial"/>
                  <a:cs typeface="Arial"/>
                </a:rPr>
                <a:t>19.47</a:t>
              </a:r>
            </a:p>
          </p:txBody>
        </p:sp>
        <p:sp>
          <p:nvSpPr>
            <p:cNvPr id="19" name="tx14"/>
            <p:cNvSpPr/>
            <p:nvPr/>
          </p:nvSpPr>
          <p:spPr>
            <a:xfrm>
              <a:off x="795642" y="4778755"/>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10B</a:t>
              </a:r>
            </a:p>
          </p:txBody>
        </p:sp>
        <p:sp>
          <p:nvSpPr>
            <p:cNvPr id="20" name="tx15"/>
            <p:cNvSpPr/>
            <p:nvPr/>
          </p:nvSpPr>
          <p:spPr>
            <a:xfrm>
              <a:off x="795642" y="3871712"/>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20B</a:t>
              </a:r>
            </a:p>
          </p:txBody>
        </p:sp>
        <p:sp>
          <p:nvSpPr>
            <p:cNvPr id="21" name="tx16"/>
            <p:cNvSpPr/>
            <p:nvPr/>
          </p:nvSpPr>
          <p:spPr>
            <a:xfrm>
              <a:off x="795642" y="2964609"/>
              <a:ext cx="216931"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30B</a:t>
              </a:r>
            </a:p>
          </p:txBody>
        </p:sp>
        <p:sp>
          <p:nvSpPr>
            <p:cNvPr id="22" name="pl17"/>
            <p:cNvSpPr/>
            <p:nvPr/>
          </p:nvSpPr>
          <p:spPr>
            <a:xfrm>
              <a:off x="1040410" y="482423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3" name="pl18"/>
            <p:cNvSpPr/>
            <p:nvPr/>
          </p:nvSpPr>
          <p:spPr>
            <a:xfrm>
              <a:off x="1040410" y="391719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4" name="pl19"/>
            <p:cNvSpPr/>
            <p:nvPr/>
          </p:nvSpPr>
          <p:spPr>
            <a:xfrm>
              <a:off x="1040410" y="301015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5" name="pl20"/>
            <p:cNvSpPr/>
            <p:nvPr/>
          </p:nvSpPr>
          <p:spPr>
            <a:xfrm>
              <a:off x="1708879" y="566102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6" name="pl21"/>
            <p:cNvSpPr/>
            <p:nvPr/>
          </p:nvSpPr>
          <p:spPr>
            <a:xfrm>
              <a:off x="2505120" y="566102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7" name="pl22"/>
            <p:cNvSpPr/>
            <p:nvPr/>
          </p:nvSpPr>
          <p:spPr>
            <a:xfrm>
              <a:off x="3314632" y="566102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8" name="pl23"/>
            <p:cNvSpPr/>
            <p:nvPr/>
          </p:nvSpPr>
          <p:spPr>
            <a:xfrm>
              <a:off x="4124143" y="566102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9" name="pl24"/>
            <p:cNvSpPr/>
            <p:nvPr/>
          </p:nvSpPr>
          <p:spPr>
            <a:xfrm>
              <a:off x="4933655" y="566102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0" name="pl25"/>
            <p:cNvSpPr/>
            <p:nvPr/>
          </p:nvSpPr>
          <p:spPr>
            <a:xfrm>
              <a:off x="5743167" y="566102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1" name="tx26"/>
            <p:cNvSpPr/>
            <p:nvPr/>
          </p:nvSpPr>
          <p:spPr>
            <a:xfrm>
              <a:off x="1627559" y="5720735"/>
              <a:ext cx="162639" cy="9018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fev</a:t>
              </a:r>
            </a:p>
          </p:txBody>
        </p:sp>
        <p:sp>
          <p:nvSpPr>
            <p:cNvPr id="32" name="tx27"/>
            <p:cNvSpPr/>
            <p:nvPr/>
          </p:nvSpPr>
          <p:spPr>
            <a:xfrm>
              <a:off x="2417014" y="5722223"/>
              <a:ext cx="17621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abr</a:t>
              </a:r>
            </a:p>
          </p:txBody>
        </p:sp>
        <p:sp>
          <p:nvSpPr>
            <p:cNvPr id="33" name="tx28"/>
            <p:cNvSpPr/>
            <p:nvPr/>
          </p:nvSpPr>
          <p:spPr>
            <a:xfrm>
              <a:off x="3233282" y="5697994"/>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jun</a:t>
              </a:r>
            </a:p>
          </p:txBody>
        </p:sp>
        <p:sp>
          <p:nvSpPr>
            <p:cNvPr id="34" name="tx29"/>
            <p:cNvSpPr/>
            <p:nvPr/>
          </p:nvSpPr>
          <p:spPr>
            <a:xfrm>
              <a:off x="4022434" y="5720616"/>
              <a:ext cx="203418" cy="9030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ago</a:t>
              </a:r>
            </a:p>
          </p:txBody>
        </p:sp>
        <p:sp>
          <p:nvSpPr>
            <p:cNvPr id="35" name="tx30"/>
            <p:cNvSpPr/>
            <p:nvPr/>
          </p:nvSpPr>
          <p:spPr>
            <a:xfrm>
              <a:off x="4848912" y="5724188"/>
              <a:ext cx="169485"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out</a:t>
              </a:r>
            </a:p>
          </p:txBody>
        </p:sp>
        <p:sp>
          <p:nvSpPr>
            <p:cNvPr id="36" name="tx31"/>
            <p:cNvSpPr/>
            <p:nvPr/>
          </p:nvSpPr>
          <p:spPr>
            <a:xfrm>
              <a:off x="5644880" y="5722223"/>
              <a:ext cx="19657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dez</a:t>
              </a:r>
            </a:p>
          </p:txBody>
        </p:sp>
        <p:sp>
          <p:nvSpPr>
            <p:cNvPr id="37" name="tx32"/>
            <p:cNvSpPr/>
            <p:nvPr/>
          </p:nvSpPr>
          <p:spPr>
            <a:xfrm>
              <a:off x="3477986" y="5982750"/>
              <a:ext cx="84683" cy="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  </a:t>
              </a:r>
            </a:p>
          </p:txBody>
        </p:sp>
        <p:sp>
          <p:nvSpPr>
            <p:cNvPr id="38" name="tx33"/>
            <p:cNvSpPr/>
            <p:nvPr/>
          </p:nvSpPr>
          <p:spPr>
            <a:xfrm rot="-5400000">
              <a:off x="-118991" y="4059823"/>
              <a:ext cx="1541412" cy="15120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Valores em Reais (R$)</a:t>
              </a:r>
            </a:p>
          </p:txBody>
        </p:sp>
        <p:sp>
          <p:nvSpPr>
            <p:cNvPr id="39" name="rc34"/>
            <p:cNvSpPr/>
            <p:nvPr/>
          </p:nvSpPr>
          <p:spPr>
            <a:xfrm>
              <a:off x="2797004" y="6155456"/>
              <a:ext cx="1446647" cy="358634"/>
            </a:xfrm>
            <a:prstGeom prst="rect">
              <a:avLst/>
            </a:prstGeom>
            <a:solidFill>
              <a:srgbClr val="FFFFFF">
                <a:alpha val="100000"/>
              </a:srgbClr>
            </a:solidFill>
          </p:spPr>
          <p:txBody>
            <a:bodyPr/>
            <a:lstStyle/>
            <a:p>
              <a:endParaRPr/>
            </a:p>
          </p:txBody>
        </p:sp>
        <p:sp>
          <p:nvSpPr>
            <p:cNvPr id="40" name="rc35"/>
            <p:cNvSpPr/>
            <p:nvPr/>
          </p:nvSpPr>
          <p:spPr>
            <a:xfrm>
              <a:off x="2942508" y="6225045"/>
              <a:ext cx="219456" cy="219455"/>
            </a:xfrm>
            <a:prstGeom prst="rect">
              <a:avLst/>
            </a:prstGeom>
          </p:spPr>
          <p:txBody>
            <a:bodyPr/>
            <a:lstStyle/>
            <a:p>
              <a:endParaRPr/>
            </a:p>
          </p:txBody>
        </p:sp>
        <p:sp>
          <p:nvSpPr>
            <p:cNvPr id="41" name="pl36"/>
            <p:cNvSpPr/>
            <p:nvPr/>
          </p:nvSpPr>
          <p:spPr>
            <a:xfrm>
              <a:off x="2964454" y="6334773"/>
              <a:ext cx="175564" cy="0"/>
            </a:xfrm>
            <a:custGeom>
              <a:avLst/>
              <a:gdLst/>
              <a:ahLst/>
              <a:cxnLst/>
              <a:rect l="0" t="0" r="0" b="0"/>
              <a:pathLst>
                <a:path w="175564">
                  <a:moveTo>
                    <a:pt x="0" y="0"/>
                  </a:moveTo>
                  <a:lnTo>
                    <a:pt x="175564" y="0"/>
                  </a:lnTo>
                </a:path>
              </a:pathLst>
            </a:custGeom>
            <a:ln w="27101" cap="flat">
              <a:solidFill>
                <a:srgbClr val="002E54">
                  <a:alpha val="100000"/>
                </a:srgbClr>
              </a:solidFill>
              <a:prstDash val="solid"/>
              <a:round/>
            </a:ln>
          </p:spPr>
          <p:txBody>
            <a:bodyPr/>
            <a:lstStyle/>
            <a:p>
              <a:endParaRPr/>
            </a:p>
          </p:txBody>
        </p:sp>
        <p:sp>
          <p:nvSpPr>
            <p:cNvPr id="42" name="pl37"/>
            <p:cNvSpPr/>
            <p:nvPr/>
          </p:nvSpPr>
          <p:spPr>
            <a:xfrm>
              <a:off x="2964454" y="6334773"/>
              <a:ext cx="175564" cy="0"/>
            </a:xfrm>
            <a:custGeom>
              <a:avLst/>
              <a:gdLst/>
              <a:ahLst/>
              <a:cxnLst/>
              <a:rect l="0" t="0" r="0" b="0"/>
              <a:pathLst>
                <a:path w="175564">
                  <a:moveTo>
                    <a:pt x="0" y="0"/>
                  </a:moveTo>
                  <a:lnTo>
                    <a:pt x="175564" y="0"/>
                  </a:lnTo>
                </a:path>
              </a:pathLst>
            </a:custGeom>
            <a:ln w="27101" cap="flat">
              <a:solidFill>
                <a:srgbClr val="002E54">
                  <a:alpha val="100000"/>
                </a:srgbClr>
              </a:solidFill>
              <a:prstDash val="solid"/>
              <a:round/>
            </a:ln>
          </p:spPr>
          <p:txBody>
            <a:bodyPr/>
            <a:lstStyle/>
            <a:p>
              <a:endParaRPr/>
            </a:p>
          </p:txBody>
        </p:sp>
        <p:sp>
          <p:nvSpPr>
            <p:cNvPr id="43" name="rc38"/>
            <p:cNvSpPr/>
            <p:nvPr/>
          </p:nvSpPr>
          <p:spPr>
            <a:xfrm>
              <a:off x="3596243" y="6225045"/>
              <a:ext cx="219455" cy="219455"/>
            </a:xfrm>
            <a:prstGeom prst="rect">
              <a:avLst/>
            </a:prstGeom>
          </p:spPr>
          <p:txBody>
            <a:bodyPr/>
            <a:lstStyle/>
            <a:p>
              <a:endParaRPr/>
            </a:p>
          </p:txBody>
        </p:sp>
        <p:sp>
          <p:nvSpPr>
            <p:cNvPr id="44" name="pl39"/>
            <p:cNvSpPr/>
            <p:nvPr/>
          </p:nvSpPr>
          <p:spPr>
            <a:xfrm>
              <a:off x="3618188" y="6334773"/>
              <a:ext cx="175564" cy="0"/>
            </a:xfrm>
            <a:custGeom>
              <a:avLst/>
              <a:gdLst/>
              <a:ahLst/>
              <a:cxnLst/>
              <a:rect l="0" t="0" r="0" b="0"/>
              <a:pathLst>
                <a:path w="175564">
                  <a:moveTo>
                    <a:pt x="0" y="0"/>
                  </a:moveTo>
                  <a:lnTo>
                    <a:pt x="175564" y="0"/>
                  </a:lnTo>
                </a:path>
              </a:pathLst>
            </a:custGeom>
            <a:ln w="27101" cap="flat">
              <a:solidFill>
                <a:srgbClr val="009E3C">
                  <a:alpha val="100000"/>
                </a:srgbClr>
              </a:solidFill>
              <a:prstDash val="solid"/>
              <a:round/>
            </a:ln>
          </p:spPr>
          <p:txBody>
            <a:bodyPr/>
            <a:lstStyle/>
            <a:p>
              <a:endParaRPr/>
            </a:p>
          </p:txBody>
        </p:sp>
        <p:sp>
          <p:nvSpPr>
            <p:cNvPr id="45" name="pl40"/>
            <p:cNvSpPr/>
            <p:nvPr/>
          </p:nvSpPr>
          <p:spPr>
            <a:xfrm>
              <a:off x="3618188" y="6334773"/>
              <a:ext cx="175564" cy="0"/>
            </a:xfrm>
            <a:custGeom>
              <a:avLst/>
              <a:gdLst/>
              <a:ahLst/>
              <a:cxnLst/>
              <a:rect l="0" t="0" r="0" b="0"/>
              <a:pathLst>
                <a:path w="175564">
                  <a:moveTo>
                    <a:pt x="0" y="0"/>
                  </a:moveTo>
                  <a:lnTo>
                    <a:pt x="175564" y="0"/>
                  </a:lnTo>
                </a:path>
              </a:pathLst>
            </a:custGeom>
            <a:ln w="27101" cap="flat">
              <a:solidFill>
                <a:srgbClr val="009E3C">
                  <a:alpha val="100000"/>
                </a:srgbClr>
              </a:solidFill>
              <a:prstDash val="solid"/>
              <a:round/>
            </a:ln>
          </p:spPr>
          <p:txBody>
            <a:bodyPr/>
            <a:lstStyle/>
            <a:p>
              <a:endParaRPr/>
            </a:p>
          </p:txBody>
        </p:sp>
        <p:sp>
          <p:nvSpPr>
            <p:cNvPr id="46" name="tx41"/>
            <p:cNvSpPr/>
            <p:nvPr/>
          </p:nvSpPr>
          <p:spPr>
            <a:xfrm>
              <a:off x="3237879" y="6289232"/>
              <a:ext cx="271224"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2023</a:t>
              </a:r>
            </a:p>
          </p:txBody>
        </p:sp>
        <p:sp>
          <p:nvSpPr>
            <p:cNvPr id="47" name="tx42"/>
            <p:cNvSpPr/>
            <p:nvPr/>
          </p:nvSpPr>
          <p:spPr>
            <a:xfrm>
              <a:off x="3891614" y="6289292"/>
              <a:ext cx="271224"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2024</a:t>
              </a:r>
            </a:p>
          </p:txBody>
        </p:sp>
        <p:sp>
          <p:nvSpPr>
            <p:cNvPr id="48" name="tx43"/>
            <p:cNvSpPr/>
            <p:nvPr/>
          </p:nvSpPr>
          <p:spPr>
            <a:xfrm>
              <a:off x="2483323" y="2136365"/>
              <a:ext cx="2074009" cy="167253"/>
            </a:xfrm>
            <a:prstGeom prst="rect">
              <a:avLst/>
            </a:prstGeom>
            <a:noFill/>
          </p:spPr>
          <p:txBody>
            <a:bodyPr wrap="none" lIns="0" tIns="0" rIns="0" bIns="0" anchor="ctr" anchorCtr="1"/>
            <a:lstStyle/>
            <a:p>
              <a:pPr marL="0" marR="0" indent="0" algn="l">
                <a:lnSpc>
                  <a:spcPts val="1439"/>
                </a:lnSpc>
                <a:spcBef>
                  <a:spcPts val="0"/>
                </a:spcBef>
                <a:spcAft>
                  <a:spcPts val="0"/>
                </a:spcAft>
              </a:pPr>
              <a:r>
                <a:rPr sz="1439">
                  <a:solidFill>
                    <a:srgbClr val="000000">
                      <a:alpha val="100000"/>
                    </a:srgbClr>
                  </a:solidFill>
                  <a:latin typeface="Arial"/>
                  <a:cs typeface="Arial"/>
                </a:rPr>
                <a:t>Despesa Total Liquidada </a:t>
              </a:r>
            </a:p>
          </p:txBody>
        </p:sp>
        <p:sp>
          <p:nvSpPr>
            <p:cNvPr id="49" name="tx44"/>
            <p:cNvSpPr/>
            <p:nvPr/>
          </p:nvSpPr>
          <p:spPr>
            <a:xfrm>
              <a:off x="2595390" y="2329500"/>
              <a:ext cx="1849874" cy="171628"/>
            </a:xfrm>
            <a:prstGeom prst="rect">
              <a:avLst/>
            </a:prstGeom>
            <a:noFill/>
          </p:spPr>
          <p:txBody>
            <a:bodyPr wrap="none" lIns="0" tIns="0" rIns="0" bIns="0" anchor="ctr" anchorCtr="1"/>
            <a:lstStyle/>
            <a:p>
              <a:pPr marL="0" marR="0" indent="0" algn="l">
                <a:lnSpc>
                  <a:spcPts val="1439"/>
                </a:lnSpc>
                <a:spcBef>
                  <a:spcPts val="0"/>
                </a:spcBef>
                <a:spcAft>
                  <a:spcPts val="0"/>
                </a:spcAft>
              </a:pPr>
              <a:r>
                <a:rPr sz="1439">
                  <a:solidFill>
                    <a:srgbClr val="000000">
                      <a:alpha val="100000"/>
                    </a:srgbClr>
                  </a:solidFill>
                  <a:latin typeface="Arial"/>
                  <a:cs typeface="Arial"/>
                </a:rPr>
                <a:t> (Valores Acumulados)</a:t>
              </a:r>
            </a:p>
          </p:txBody>
        </p:sp>
        <p:sp>
          <p:nvSpPr>
            <p:cNvPr id="50" name="rc45"/>
            <p:cNvSpPr/>
            <p:nvPr/>
          </p:nvSpPr>
          <p:spPr>
            <a:xfrm>
              <a:off x="6035040" y="2103120"/>
              <a:ext cx="5486400" cy="4480559"/>
            </a:xfrm>
            <a:prstGeom prst="rect">
              <a:avLst/>
            </a:prstGeom>
            <a:solidFill>
              <a:srgbClr val="FFFFFF">
                <a:alpha val="100000"/>
              </a:srgbClr>
            </a:solidFill>
          </p:spPr>
          <p:txBody>
            <a:bodyPr/>
            <a:lstStyle/>
            <a:p>
              <a:endParaRPr/>
            </a:p>
          </p:txBody>
        </p:sp>
        <p:sp>
          <p:nvSpPr>
            <p:cNvPr id="51" name="pl46"/>
            <p:cNvSpPr/>
            <p:nvPr/>
          </p:nvSpPr>
          <p:spPr>
            <a:xfrm>
              <a:off x="7940520" y="5421866"/>
              <a:ext cx="3580919" cy="0"/>
            </a:xfrm>
            <a:custGeom>
              <a:avLst/>
              <a:gdLst/>
              <a:ahLst/>
              <a:cxnLst/>
              <a:rect l="0" t="0" r="0" b="0"/>
              <a:pathLst>
                <a:path w="3580919">
                  <a:moveTo>
                    <a:pt x="0" y="0"/>
                  </a:moveTo>
                  <a:lnTo>
                    <a:pt x="3580919" y="0"/>
                  </a:lnTo>
                  <a:lnTo>
                    <a:pt x="3580919" y="0"/>
                  </a:lnTo>
                </a:path>
              </a:pathLst>
            </a:custGeom>
            <a:ln w="13550" cap="flat">
              <a:solidFill>
                <a:srgbClr val="D8D8D8">
                  <a:alpha val="100000"/>
                </a:srgbClr>
              </a:solidFill>
              <a:prstDash val="solid"/>
              <a:round/>
            </a:ln>
          </p:spPr>
          <p:txBody>
            <a:bodyPr/>
            <a:lstStyle/>
            <a:p>
              <a:endParaRPr/>
            </a:p>
          </p:txBody>
        </p:sp>
        <p:sp>
          <p:nvSpPr>
            <p:cNvPr id="52" name="pl47"/>
            <p:cNvSpPr/>
            <p:nvPr/>
          </p:nvSpPr>
          <p:spPr>
            <a:xfrm>
              <a:off x="7940520" y="4907290"/>
              <a:ext cx="3580919" cy="0"/>
            </a:xfrm>
            <a:custGeom>
              <a:avLst/>
              <a:gdLst/>
              <a:ahLst/>
              <a:cxnLst/>
              <a:rect l="0" t="0" r="0" b="0"/>
              <a:pathLst>
                <a:path w="3580919">
                  <a:moveTo>
                    <a:pt x="0" y="0"/>
                  </a:moveTo>
                  <a:lnTo>
                    <a:pt x="3580919" y="0"/>
                  </a:lnTo>
                  <a:lnTo>
                    <a:pt x="3580919" y="0"/>
                  </a:lnTo>
                </a:path>
              </a:pathLst>
            </a:custGeom>
            <a:ln w="13550" cap="flat">
              <a:solidFill>
                <a:srgbClr val="D8D8D8">
                  <a:alpha val="100000"/>
                </a:srgbClr>
              </a:solidFill>
              <a:prstDash val="solid"/>
              <a:round/>
            </a:ln>
          </p:spPr>
          <p:txBody>
            <a:bodyPr/>
            <a:lstStyle/>
            <a:p>
              <a:endParaRPr/>
            </a:p>
          </p:txBody>
        </p:sp>
        <p:sp>
          <p:nvSpPr>
            <p:cNvPr id="53" name="pl48"/>
            <p:cNvSpPr/>
            <p:nvPr/>
          </p:nvSpPr>
          <p:spPr>
            <a:xfrm>
              <a:off x="7940520" y="4392715"/>
              <a:ext cx="3580919" cy="0"/>
            </a:xfrm>
            <a:custGeom>
              <a:avLst/>
              <a:gdLst/>
              <a:ahLst/>
              <a:cxnLst/>
              <a:rect l="0" t="0" r="0" b="0"/>
              <a:pathLst>
                <a:path w="3580919">
                  <a:moveTo>
                    <a:pt x="0" y="0"/>
                  </a:moveTo>
                  <a:lnTo>
                    <a:pt x="3580919" y="0"/>
                  </a:lnTo>
                  <a:lnTo>
                    <a:pt x="3580919" y="0"/>
                  </a:lnTo>
                </a:path>
              </a:pathLst>
            </a:custGeom>
            <a:ln w="13550" cap="flat">
              <a:solidFill>
                <a:srgbClr val="D8D8D8">
                  <a:alpha val="100000"/>
                </a:srgbClr>
              </a:solidFill>
              <a:prstDash val="solid"/>
              <a:round/>
            </a:ln>
          </p:spPr>
          <p:txBody>
            <a:bodyPr/>
            <a:lstStyle/>
            <a:p>
              <a:endParaRPr/>
            </a:p>
          </p:txBody>
        </p:sp>
        <p:sp>
          <p:nvSpPr>
            <p:cNvPr id="54" name="pl49"/>
            <p:cNvSpPr/>
            <p:nvPr/>
          </p:nvSpPr>
          <p:spPr>
            <a:xfrm>
              <a:off x="7940520" y="3878140"/>
              <a:ext cx="3580919" cy="0"/>
            </a:xfrm>
            <a:custGeom>
              <a:avLst/>
              <a:gdLst/>
              <a:ahLst/>
              <a:cxnLst/>
              <a:rect l="0" t="0" r="0" b="0"/>
              <a:pathLst>
                <a:path w="3580919">
                  <a:moveTo>
                    <a:pt x="0" y="0"/>
                  </a:moveTo>
                  <a:lnTo>
                    <a:pt x="3580919" y="0"/>
                  </a:lnTo>
                  <a:lnTo>
                    <a:pt x="3580919" y="0"/>
                  </a:lnTo>
                </a:path>
              </a:pathLst>
            </a:custGeom>
            <a:ln w="13550" cap="flat">
              <a:solidFill>
                <a:srgbClr val="D8D8D8">
                  <a:alpha val="100000"/>
                </a:srgbClr>
              </a:solidFill>
              <a:prstDash val="solid"/>
              <a:round/>
            </a:ln>
          </p:spPr>
          <p:txBody>
            <a:bodyPr/>
            <a:lstStyle/>
            <a:p>
              <a:endParaRPr/>
            </a:p>
          </p:txBody>
        </p:sp>
        <p:sp>
          <p:nvSpPr>
            <p:cNvPr id="55" name="pl50"/>
            <p:cNvSpPr/>
            <p:nvPr/>
          </p:nvSpPr>
          <p:spPr>
            <a:xfrm>
              <a:off x="7940520" y="3363565"/>
              <a:ext cx="3580919" cy="0"/>
            </a:xfrm>
            <a:custGeom>
              <a:avLst/>
              <a:gdLst/>
              <a:ahLst/>
              <a:cxnLst/>
              <a:rect l="0" t="0" r="0" b="0"/>
              <a:pathLst>
                <a:path w="3580919">
                  <a:moveTo>
                    <a:pt x="0" y="0"/>
                  </a:moveTo>
                  <a:lnTo>
                    <a:pt x="3580919" y="0"/>
                  </a:lnTo>
                  <a:lnTo>
                    <a:pt x="3580919" y="0"/>
                  </a:lnTo>
                </a:path>
              </a:pathLst>
            </a:custGeom>
            <a:ln w="13550" cap="flat">
              <a:solidFill>
                <a:srgbClr val="D8D8D8">
                  <a:alpha val="100000"/>
                </a:srgbClr>
              </a:solidFill>
              <a:prstDash val="solid"/>
              <a:round/>
            </a:ln>
          </p:spPr>
          <p:txBody>
            <a:bodyPr/>
            <a:lstStyle/>
            <a:p>
              <a:endParaRPr/>
            </a:p>
          </p:txBody>
        </p:sp>
        <p:sp>
          <p:nvSpPr>
            <p:cNvPr id="56" name="pl51"/>
            <p:cNvSpPr/>
            <p:nvPr/>
          </p:nvSpPr>
          <p:spPr>
            <a:xfrm>
              <a:off x="7940520" y="2848989"/>
              <a:ext cx="3580919" cy="0"/>
            </a:xfrm>
            <a:custGeom>
              <a:avLst/>
              <a:gdLst/>
              <a:ahLst/>
              <a:cxnLst/>
              <a:rect l="0" t="0" r="0" b="0"/>
              <a:pathLst>
                <a:path w="3580919">
                  <a:moveTo>
                    <a:pt x="0" y="0"/>
                  </a:moveTo>
                  <a:lnTo>
                    <a:pt x="3580919" y="0"/>
                  </a:lnTo>
                  <a:lnTo>
                    <a:pt x="3580919" y="0"/>
                  </a:lnTo>
                </a:path>
              </a:pathLst>
            </a:custGeom>
            <a:ln w="13550" cap="flat">
              <a:solidFill>
                <a:srgbClr val="D8D8D8">
                  <a:alpha val="100000"/>
                </a:srgbClr>
              </a:solidFill>
              <a:prstDash val="solid"/>
              <a:round/>
            </a:ln>
          </p:spPr>
          <p:txBody>
            <a:bodyPr/>
            <a:lstStyle/>
            <a:p>
              <a:endParaRPr/>
            </a:p>
          </p:txBody>
        </p:sp>
        <p:sp>
          <p:nvSpPr>
            <p:cNvPr id="57" name="rc52"/>
            <p:cNvSpPr/>
            <p:nvPr/>
          </p:nvSpPr>
          <p:spPr>
            <a:xfrm>
              <a:off x="8103289" y="5421866"/>
              <a:ext cx="38084" cy="257287"/>
            </a:xfrm>
            <a:prstGeom prst="rect">
              <a:avLst/>
            </a:prstGeom>
            <a:solidFill>
              <a:srgbClr val="002E54">
                <a:alpha val="100000"/>
              </a:srgbClr>
            </a:solidFill>
          </p:spPr>
          <p:txBody>
            <a:bodyPr/>
            <a:lstStyle/>
            <a:p>
              <a:endParaRPr/>
            </a:p>
          </p:txBody>
        </p:sp>
        <p:sp>
          <p:nvSpPr>
            <p:cNvPr id="58" name="rc53"/>
            <p:cNvSpPr/>
            <p:nvPr/>
          </p:nvSpPr>
          <p:spPr>
            <a:xfrm>
              <a:off x="8103289" y="5164578"/>
              <a:ext cx="54481" cy="257287"/>
            </a:xfrm>
            <a:prstGeom prst="rect">
              <a:avLst/>
            </a:prstGeom>
            <a:solidFill>
              <a:srgbClr val="009E3C">
                <a:alpha val="100000"/>
              </a:srgbClr>
            </a:solidFill>
          </p:spPr>
          <p:txBody>
            <a:bodyPr/>
            <a:lstStyle/>
            <a:p>
              <a:endParaRPr/>
            </a:p>
          </p:txBody>
        </p:sp>
        <p:sp>
          <p:nvSpPr>
            <p:cNvPr id="59" name="rc54"/>
            <p:cNvSpPr/>
            <p:nvPr/>
          </p:nvSpPr>
          <p:spPr>
            <a:xfrm>
              <a:off x="8103289" y="4907290"/>
              <a:ext cx="2390" cy="257287"/>
            </a:xfrm>
            <a:prstGeom prst="rect">
              <a:avLst/>
            </a:prstGeom>
            <a:solidFill>
              <a:srgbClr val="002E54">
                <a:alpha val="100000"/>
              </a:srgbClr>
            </a:solidFill>
          </p:spPr>
          <p:txBody>
            <a:bodyPr/>
            <a:lstStyle/>
            <a:p>
              <a:endParaRPr/>
            </a:p>
          </p:txBody>
        </p:sp>
        <p:sp>
          <p:nvSpPr>
            <p:cNvPr id="60" name="rc55"/>
            <p:cNvSpPr/>
            <p:nvPr/>
          </p:nvSpPr>
          <p:spPr>
            <a:xfrm>
              <a:off x="8103289" y="4650003"/>
              <a:ext cx="10505" cy="257287"/>
            </a:xfrm>
            <a:prstGeom prst="rect">
              <a:avLst/>
            </a:prstGeom>
            <a:solidFill>
              <a:srgbClr val="009E3C">
                <a:alpha val="100000"/>
              </a:srgbClr>
            </a:solidFill>
          </p:spPr>
          <p:txBody>
            <a:bodyPr/>
            <a:lstStyle/>
            <a:p>
              <a:endParaRPr/>
            </a:p>
          </p:txBody>
        </p:sp>
        <p:sp>
          <p:nvSpPr>
            <p:cNvPr id="61" name="rc56"/>
            <p:cNvSpPr/>
            <p:nvPr/>
          </p:nvSpPr>
          <p:spPr>
            <a:xfrm>
              <a:off x="8103289" y="4392715"/>
              <a:ext cx="122056" cy="257287"/>
            </a:xfrm>
            <a:prstGeom prst="rect">
              <a:avLst/>
            </a:prstGeom>
            <a:solidFill>
              <a:srgbClr val="002E54">
                <a:alpha val="100000"/>
              </a:srgbClr>
            </a:solidFill>
          </p:spPr>
          <p:txBody>
            <a:bodyPr/>
            <a:lstStyle/>
            <a:p>
              <a:endParaRPr/>
            </a:p>
          </p:txBody>
        </p:sp>
        <p:sp>
          <p:nvSpPr>
            <p:cNvPr id="62" name="rc57"/>
            <p:cNvSpPr/>
            <p:nvPr/>
          </p:nvSpPr>
          <p:spPr>
            <a:xfrm>
              <a:off x="8103289" y="4135428"/>
              <a:ext cx="207591" cy="257287"/>
            </a:xfrm>
            <a:prstGeom prst="rect">
              <a:avLst/>
            </a:prstGeom>
            <a:solidFill>
              <a:srgbClr val="009E3C">
                <a:alpha val="100000"/>
              </a:srgbClr>
            </a:solidFill>
          </p:spPr>
          <p:txBody>
            <a:bodyPr/>
            <a:lstStyle/>
            <a:p>
              <a:endParaRPr/>
            </a:p>
          </p:txBody>
        </p:sp>
        <p:sp>
          <p:nvSpPr>
            <p:cNvPr id="63" name="rc58"/>
            <p:cNvSpPr/>
            <p:nvPr/>
          </p:nvSpPr>
          <p:spPr>
            <a:xfrm>
              <a:off x="8103289" y="3878140"/>
              <a:ext cx="68745" cy="257287"/>
            </a:xfrm>
            <a:prstGeom prst="rect">
              <a:avLst/>
            </a:prstGeom>
            <a:solidFill>
              <a:srgbClr val="002E54">
                <a:alpha val="100000"/>
              </a:srgbClr>
            </a:solidFill>
          </p:spPr>
          <p:txBody>
            <a:bodyPr/>
            <a:lstStyle/>
            <a:p>
              <a:endParaRPr/>
            </a:p>
          </p:txBody>
        </p:sp>
        <p:sp>
          <p:nvSpPr>
            <p:cNvPr id="64" name="rc59"/>
            <p:cNvSpPr/>
            <p:nvPr/>
          </p:nvSpPr>
          <p:spPr>
            <a:xfrm>
              <a:off x="8103289" y="3620852"/>
              <a:ext cx="91867" cy="257287"/>
            </a:xfrm>
            <a:prstGeom prst="rect">
              <a:avLst/>
            </a:prstGeom>
            <a:solidFill>
              <a:srgbClr val="009E3C">
                <a:alpha val="100000"/>
              </a:srgbClr>
            </a:solidFill>
          </p:spPr>
          <p:txBody>
            <a:bodyPr/>
            <a:lstStyle/>
            <a:p>
              <a:endParaRPr/>
            </a:p>
          </p:txBody>
        </p:sp>
        <p:sp>
          <p:nvSpPr>
            <p:cNvPr id="65" name="rc60"/>
            <p:cNvSpPr/>
            <p:nvPr/>
          </p:nvSpPr>
          <p:spPr>
            <a:xfrm>
              <a:off x="8103289" y="3363565"/>
              <a:ext cx="1374981" cy="257287"/>
            </a:xfrm>
            <a:prstGeom prst="rect">
              <a:avLst/>
            </a:prstGeom>
            <a:solidFill>
              <a:srgbClr val="002E54">
                <a:alpha val="100000"/>
              </a:srgbClr>
            </a:solidFill>
          </p:spPr>
          <p:txBody>
            <a:bodyPr/>
            <a:lstStyle/>
            <a:p>
              <a:endParaRPr/>
            </a:p>
          </p:txBody>
        </p:sp>
        <p:sp>
          <p:nvSpPr>
            <p:cNvPr id="66" name="rc61"/>
            <p:cNvSpPr/>
            <p:nvPr/>
          </p:nvSpPr>
          <p:spPr>
            <a:xfrm>
              <a:off x="8103289" y="3106277"/>
              <a:ext cx="1370919" cy="257287"/>
            </a:xfrm>
            <a:prstGeom prst="rect">
              <a:avLst/>
            </a:prstGeom>
            <a:solidFill>
              <a:srgbClr val="009E3C">
                <a:alpha val="100000"/>
              </a:srgbClr>
            </a:solidFill>
          </p:spPr>
          <p:txBody>
            <a:bodyPr/>
            <a:lstStyle/>
            <a:p>
              <a:endParaRPr/>
            </a:p>
          </p:txBody>
        </p:sp>
        <p:sp>
          <p:nvSpPr>
            <p:cNvPr id="67" name="rc62"/>
            <p:cNvSpPr/>
            <p:nvPr/>
          </p:nvSpPr>
          <p:spPr>
            <a:xfrm>
              <a:off x="8103289" y="2848989"/>
              <a:ext cx="2301612" cy="257287"/>
            </a:xfrm>
            <a:prstGeom prst="rect">
              <a:avLst/>
            </a:prstGeom>
            <a:solidFill>
              <a:srgbClr val="002E54">
                <a:alpha val="100000"/>
              </a:srgbClr>
            </a:solidFill>
          </p:spPr>
          <p:txBody>
            <a:bodyPr/>
            <a:lstStyle/>
            <a:p>
              <a:endParaRPr/>
            </a:p>
          </p:txBody>
        </p:sp>
        <p:sp>
          <p:nvSpPr>
            <p:cNvPr id="68" name="rc63"/>
            <p:cNvSpPr/>
            <p:nvPr/>
          </p:nvSpPr>
          <p:spPr>
            <a:xfrm>
              <a:off x="8103289" y="2591702"/>
              <a:ext cx="2489214" cy="257287"/>
            </a:xfrm>
            <a:prstGeom prst="rect">
              <a:avLst/>
            </a:prstGeom>
            <a:solidFill>
              <a:srgbClr val="009E3C">
                <a:alpha val="100000"/>
              </a:srgbClr>
            </a:solidFill>
          </p:spPr>
          <p:txBody>
            <a:bodyPr/>
            <a:lstStyle/>
            <a:p>
              <a:endParaRPr/>
            </a:p>
          </p:txBody>
        </p:sp>
        <p:sp>
          <p:nvSpPr>
            <p:cNvPr id="69" name="tx64"/>
            <p:cNvSpPr/>
            <p:nvPr/>
          </p:nvSpPr>
          <p:spPr>
            <a:xfrm>
              <a:off x="8141373" y="5485343"/>
              <a:ext cx="350783" cy="102482"/>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175</a:t>
              </a:r>
            </a:p>
          </p:txBody>
        </p:sp>
        <p:sp>
          <p:nvSpPr>
            <p:cNvPr id="70" name="tx65"/>
            <p:cNvSpPr/>
            <p:nvPr/>
          </p:nvSpPr>
          <p:spPr>
            <a:xfrm>
              <a:off x="8157770" y="5253784"/>
              <a:ext cx="350783" cy="102482"/>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251</a:t>
              </a:r>
            </a:p>
          </p:txBody>
        </p:sp>
        <p:sp>
          <p:nvSpPr>
            <p:cNvPr id="71" name="tx66"/>
            <p:cNvSpPr/>
            <p:nvPr/>
          </p:nvSpPr>
          <p:spPr>
            <a:xfrm>
              <a:off x="8105679" y="4972479"/>
              <a:ext cx="311761" cy="100771"/>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11</a:t>
              </a:r>
            </a:p>
          </p:txBody>
        </p:sp>
        <p:sp>
          <p:nvSpPr>
            <p:cNvPr id="72" name="tx67"/>
            <p:cNvSpPr/>
            <p:nvPr/>
          </p:nvSpPr>
          <p:spPr>
            <a:xfrm>
              <a:off x="8113794" y="4739208"/>
              <a:ext cx="311761" cy="102482"/>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48</a:t>
              </a:r>
            </a:p>
          </p:txBody>
        </p:sp>
        <p:sp>
          <p:nvSpPr>
            <p:cNvPr id="73" name="tx68"/>
            <p:cNvSpPr/>
            <p:nvPr/>
          </p:nvSpPr>
          <p:spPr>
            <a:xfrm>
              <a:off x="8225345" y="4456192"/>
              <a:ext cx="350783" cy="102482"/>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562</a:t>
              </a:r>
            </a:p>
          </p:txBody>
        </p:sp>
        <p:sp>
          <p:nvSpPr>
            <p:cNvPr id="74" name="tx69"/>
            <p:cNvSpPr/>
            <p:nvPr/>
          </p:nvSpPr>
          <p:spPr>
            <a:xfrm>
              <a:off x="8310880" y="4224633"/>
              <a:ext cx="350783" cy="102482"/>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957</a:t>
              </a:r>
            </a:p>
          </p:txBody>
        </p:sp>
        <p:sp>
          <p:nvSpPr>
            <p:cNvPr id="75" name="tx70"/>
            <p:cNvSpPr/>
            <p:nvPr/>
          </p:nvSpPr>
          <p:spPr>
            <a:xfrm>
              <a:off x="8172034" y="3941548"/>
              <a:ext cx="350783" cy="102551"/>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317</a:t>
              </a:r>
            </a:p>
          </p:txBody>
        </p:sp>
        <p:sp>
          <p:nvSpPr>
            <p:cNvPr id="76" name="tx71"/>
            <p:cNvSpPr/>
            <p:nvPr/>
          </p:nvSpPr>
          <p:spPr>
            <a:xfrm>
              <a:off x="8195157" y="3709989"/>
              <a:ext cx="350783" cy="102551"/>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423</a:t>
              </a:r>
            </a:p>
          </p:txBody>
        </p:sp>
        <p:sp>
          <p:nvSpPr>
            <p:cNvPr id="77" name="tx72"/>
            <p:cNvSpPr/>
            <p:nvPr/>
          </p:nvSpPr>
          <p:spPr>
            <a:xfrm>
              <a:off x="9478270" y="3426973"/>
              <a:ext cx="389804" cy="102551"/>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6.336</a:t>
              </a:r>
            </a:p>
          </p:txBody>
        </p:sp>
        <p:sp>
          <p:nvSpPr>
            <p:cNvPr id="78" name="tx73"/>
            <p:cNvSpPr/>
            <p:nvPr/>
          </p:nvSpPr>
          <p:spPr>
            <a:xfrm>
              <a:off x="9474208" y="3195414"/>
              <a:ext cx="389804" cy="102551"/>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 6.317</a:t>
              </a:r>
            </a:p>
          </p:txBody>
        </p:sp>
        <p:sp>
          <p:nvSpPr>
            <p:cNvPr id="79" name="tx74"/>
            <p:cNvSpPr/>
            <p:nvPr/>
          </p:nvSpPr>
          <p:spPr>
            <a:xfrm>
              <a:off x="10404901" y="2912466"/>
              <a:ext cx="428826" cy="102482"/>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10.605</a:t>
              </a:r>
            </a:p>
          </p:txBody>
        </p:sp>
        <p:sp>
          <p:nvSpPr>
            <p:cNvPr id="80" name="tx75"/>
            <p:cNvSpPr/>
            <p:nvPr/>
          </p:nvSpPr>
          <p:spPr>
            <a:xfrm>
              <a:off x="10592503" y="2680907"/>
              <a:ext cx="428826" cy="102482"/>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0000">
                      <a:alpha val="100000"/>
                    </a:srgbClr>
                  </a:solidFill>
                  <a:latin typeface="Arial"/>
                  <a:cs typeface="Arial"/>
                </a:rPr>
                <a:t>11.470</a:t>
              </a:r>
            </a:p>
          </p:txBody>
        </p:sp>
        <p:sp>
          <p:nvSpPr>
            <p:cNvPr id="81" name="tx76"/>
            <p:cNvSpPr/>
            <p:nvPr/>
          </p:nvSpPr>
          <p:spPr>
            <a:xfrm>
              <a:off x="6596479" y="5346261"/>
              <a:ext cx="1281410" cy="111968"/>
            </a:xfrm>
            <a:prstGeom prst="rect">
              <a:avLst/>
            </a:prstGeom>
            <a:noFill/>
          </p:spPr>
          <p:txBody>
            <a:bodyPr wrap="none" lIns="0" tIns="0" rIns="0" bIns="0" anchor="ctr" anchorCtr="1"/>
            <a:lstStyle/>
            <a:p>
              <a:pPr marL="0" marR="0" indent="0" algn="l">
                <a:lnSpc>
                  <a:spcPts val="800"/>
                </a:lnSpc>
                <a:spcBef>
                  <a:spcPts val="0"/>
                </a:spcBef>
                <a:spcAft>
                  <a:spcPts val="0"/>
                </a:spcAft>
              </a:pPr>
              <a:r>
                <a:rPr sz="800">
                  <a:solidFill>
                    <a:srgbClr val="4D4D4D">
                      <a:alpha val="100000"/>
                    </a:srgbClr>
                  </a:solidFill>
                  <a:latin typeface="Arial"/>
                  <a:cs typeface="Arial"/>
                </a:rPr>
                <a:t>AMORTIZAÇÃO DA DÍVIDA</a:t>
              </a:r>
            </a:p>
          </p:txBody>
        </p:sp>
        <p:sp>
          <p:nvSpPr>
            <p:cNvPr id="82" name="tx77"/>
            <p:cNvSpPr/>
            <p:nvPr/>
          </p:nvSpPr>
          <p:spPr>
            <a:xfrm>
              <a:off x="6573758" y="4853762"/>
              <a:ext cx="1304131" cy="89892"/>
            </a:xfrm>
            <a:prstGeom prst="rect">
              <a:avLst/>
            </a:prstGeom>
            <a:noFill/>
          </p:spPr>
          <p:txBody>
            <a:bodyPr wrap="none" lIns="0" tIns="0" rIns="0" bIns="0" anchor="ctr" anchorCtr="1"/>
            <a:lstStyle/>
            <a:p>
              <a:pPr marL="0" marR="0" indent="0" algn="l">
                <a:lnSpc>
                  <a:spcPts val="800"/>
                </a:lnSpc>
                <a:spcBef>
                  <a:spcPts val="0"/>
                </a:spcBef>
                <a:spcAft>
                  <a:spcPts val="0"/>
                </a:spcAft>
              </a:pPr>
              <a:r>
                <a:rPr sz="800">
                  <a:solidFill>
                    <a:srgbClr val="4D4D4D">
                      <a:alpha val="100000"/>
                    </a:srgbClr>
                  </a:solidFill>
                  <a:latin typeface="Arial"/>
                  <a:cs typeface="Arial"/>
                </a:rPr>
                <a:t>INVERSÕES FINANCEIRAS</a:t>
              </a:r>
            </a:p>
          </p:txBody>
        </p:sp>
        <p:sp>
          <p:nvSpPr>
            <p:cNvPr id="83" name="tx78"/>
            <p:cNvSpPr/>
            <p:nvPr/>
          </p:nvSpPr>
          <p:spPr>
            <a:xfrm>
              <a:off x="7048073" y="4353821"/>
              <a:ext cx="829816" cy="75257"/>
            </a:xfrm>
            <a:prstGeom prst="rect">
              <a:avLst/>
            </a:prstGeom>
            <a:noFill/>
          </p:spPr>
          <p:txBody>
            <a:bodyPr wrap="none" lIns="0" tIns="0" rIns="0" bIns="0" anchor="ctr" anchorCtr="1"/>
            <a:lstStyle/>
            <a:p>
              <a:pPr marL="0" marR="0" indent="0" algn="l">
                <a:lnSpc>
                  <a:spcPts val="800"/>
                </a:lnSpc>
                <a:spcBef>
                  <a:spcPts val="0"/>
                </a:spcBef>
                <a:spcAft>
                  <a:spcPts val="0"/>
                </a:spcAft>
              </a:pPr>
              <a:r>
                <a:rPr sz="800">
                  <a:solidFill>
                    <a:srgbClr val="4D4D4D">
                      <a:alpha val="100000"/>
                    </a:srgbClr>
                  </a:solidFill>
                  <a:latin typeface="Arial"/>
                  <a:cs typeface="Arial"/>
                </a:rPr>
                <a:t>INVESTIMENTOS</a:t>
              </a:r>
            </a:p>
          </p:txBody>
        </p:sp>
        <p:sp>
          <p:nvSpPr>
            <p:cNvPr id="84" name="tx79"/>
            <p:cNvSpPr/>
            <p:nvPr/>
          </p:nvSpPr>
          <p:spPr>
            <a:xfrm>
              <a:off x="6291530" y="3822180"/>
              <a:ext cx="1586358" cy="92323"/>
            </a:xfrm>
            <a:prstGeom prst="rect">
              <a:avLst/>
            </a:prstGeom>
            <a:noFill/>
          </p:spPr>
          <p:txBody>
            <a:bodyPr wrap="none" lIns="0" tIns="0" rIns="0" bIns="0" anchor="ctr" anchorCtr="1"/>
            <a:lstStyle/>
            <a:p>
              <a:pPr marL="0" marR="0" indent="0" algn="l">
                <a:lnSpc>
                  <a:spcPts val="800"/>
                </a:lnSpc>
                <a:spcBef>
                  <a:spcPts val="0"/>
                </a:spcBef>
                <a:spcAft>
                  <a:spcPts val="0"/>
                </a:spcAft>
              </a:pPr>
              <a:r>
                <a:rPr sz="800">
                  <a:solidFill>
                    <a:srgbClr val="4D4D4D">
                      <a:alpha val="100000"/>
                    </a:srgbClr>
                  </a:solidFill>
                  <a:latin typeface="Arial"/>
                  <a:cs typeface="Arial"/>
                </a:rPr>
                <a:t>JUROS E ENCARGOS DA DÍVIDA</a:t>
              </a:r>
            </a:p>
          </p:txBody>
        </p:sp>
        <p:sp>
          <p:nvSpPr>
            <p:cNvPr id="85" name="tx80"/>
            <p:cNvSpPr/>
            <p:nvPr/>
          </p:nvSpPr>
          <p:spPr>
            <a:xfrm>
              <a:off x="6212453" y="3324671"/>
              <a:ext cx="1665436" cy="75257"/>
            </a:xfrm>
            <a:prstGeom prst="rect">
              <a:avLst/>
            </a:prstGeom>
            <a:noFill/>
          </p:spPr>
          <p:txBody>
            <a:bodyPr wrap="none" lIns="0" tIns="0" rIns="0" bIns="0" anchor="ctr" anchorCtr="1"/>
            <a:lstStyle/>
            <a:p>
              <a:pPr marL="0" marR="0" indent="0" algn="l">
                <a:lnSpc>
                  <a:spcPts val="800"/>
                </a:lnSpc>
                <a:spcBef>
                  <a:spcPts val="0"/>
                </a:spcBef>
                <a:spcAft>
                  <a:spcPts val="0"/>
                </a:spcAft>
              </a:pPr>
              <a:r>
                <a:rPr sz="800">
                  <a:solidFill>
                    <a:srgbClr val="4D4D4D">
                      <a:alpha val="100000"/>
                    </a:srgbClr>
                  </a:solidFill>
                  <a:latin typeface="Arial"/>
                  <a:cs typeface="Arial"/>
                </a:rPr>
                <a:t>OUTRAS DESPESAS CORRENTES</a:t>
              </a:r>
            </a:p>
          </p:txBody>
        </p:sp>
        <p:sp>
          <p:nvSpPr>
            <p:cNvPr id="86" name="tx81"/>
            <p:cNvSpPr/>
            <p:nvPr/>
          </p:nvSpPr>
          <p:spPr>
            <a:xfrm>
              <a:off x="6257449" y="2810096"/>
              <a:ext cx="1620440" cy="75257"/>
            </a:xfrm>
            <a:prstGeom prst="rect">
              <a:avLst/>
            </a:prstGeom>
            <a:noFill/>
          </p:spPr>
          <p:txBody>
            <a:bodyPr wrap="none" lIns="0" tIns="0" rIns="0" bIns="0" anchor="ctr" anchorCtr="1"/>
            <a:lstStyle/>
            <a:p>
              <a:pPr marL="0" marR="0" indent="0" algn="l">
                <a:lnSpc>
                  <a:spcPts val="800"/>
                </a:lnSpc>
                <a:spcBef>
                  <a:spcPts val="0"/>
                </a:spcBef>
                <a:spcAft>
                  <a:spcPts val="0"/>
                </a:spcAft>
              </a:pPr>
              <a:r>
                <a:rPr sz="800">
                  <a:solidFill>
                    <a:srgbClr val="4D4D4D">
                      <a:alpha val="100000"/>
                    </a:srgbClr>
                  </a:solidFill>
                  <a:latin typeface="Arial"/>
                  <a:cs typeface="Arial"/>
                </a:rPr>
                <a:t>PESSOAL E ENCARGOS SOCIAIS</a:t>
              </a:r>
            </a:p>
          </p:txBody>
        </p:sp>
        <p:sp>
          <p:nvSpPr>
            <p:cNvPr id="87" name="pl82"/>
            <p:cNvSpPr/>
            <p:nvPr/>
          </p:nvSpPr>
          <p:spPr>
            <a:xfrm>
              <a:off x="7905725" y="542186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8" name="pl83"/>
            <p:cNvSpPr/>
            <p:nvPr/>
          </p:nvSpPr>
          <p:spPr>
            <a:xfrm>
              <a:off x="7905725" y="490729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9" name="pl84"/>
            <p:cNvSpPr/>
            <p:nvPr/>
          </p:nvSpPr>
          <p:spPr>
            <a:xfrm>
              <a:off x="7905725" y="439271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90" name="pl85"/>
            <p:cNvSpPr/>
            <p:nvPr/>
          </p:nvSpPr>
          <p:spPr>
            <a:xfrm>
              <a:off x="7905725" y="387814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91" name="pl86"/>
            <p:cNvSpPr/>
            <p:nvPr/>
          </p:nvSpPr>
          <p:spPr>
            <a:xfrm>
              <a:off x="7905725" y="336356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92" name="pl87"/>
            <p:cNvSpPr/>
            <p:nvPr/>
          </p:nvSpPr>
          <p:spPr>
            <a:xfrm>
              <a:off x="7905725" y="284898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93" name="pl88"/>
            <p:cNvSpPr/>
            <p:nvPr/>
          </p:nvSpPr>
          <p:spPr>
            <a:xfrm>
              <a:off x="8103289" y="5730611"/>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4" name="pl89"/>
            <p:cNvSpPr/>
            <p:nvPr/>
          </p:nvSpPr>
          <p:spPr>
            <a:xfrm>
              <a:off x="9188416" y="5730611"/>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5" name="pl90"/>
            <p:cNvSpPr/>
            <p:nvPr/>
          </p:nvSpPr>
          <p:spPr>
            <a:xfrm>
              <a:off x="10273543" y="5730611"/>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6" name="pl91"/>
            <p:cNvSpPr/>
            <p:nvPr/>
          </p:nvSpPr>
          <p:spPr>
            <a:xfrm>
              <a:off x="11358670" y="5730611"/>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7" name="tx92"/>
            <p:cNvSpPr/>
            <p:nvPr/>
          </p:nvSpPr>
          <p:spPr>
            <a:xfrm>
              <a:off x="8069386" y="5791396"/>
              <a:ext cx="67806"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0</a:t>
              </a:r>
            </a:p>
          </p:txBody>
        </p:sp>
        <p:sp>
          <p:nvSpPr>
            <p:cNvPr id="98" name="tx93"/>
            <p:cNvSpPr/>
            <p:nvPr/>
          </p:nvSpPr>
          <p:spPr>
            <a:xfrm>
              <a:off x="9113853" y="5791753"/>
              <a:ext cx="149125" cy="8876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5B</a:t>
              </a:r>
            </a:p>
          </p:txBody>
        </p:sp>
        <p:sp>
          <p:nvSpPr>
            <p:cNvPr id="99" name="tx94"/>
            <p:cNvSpPr/>
            <p:nvPr/>
          </p:nvSpPr>
          <p:spPr>
            <a:xfrm>
              <a:off x="10165077" y="5791396"/>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10B</a:t>
              </a:r>
            </a:p>
          </p:txBody>
        </p:sp>
        <p:sp>
          <p:nvSpPr>
            <p:cNvPr id="100" name="tx95"/>
            <p:cNvSpPr/>
            <p:nvPr/>
          </p:nvSpPr>
          <p:spPr>
            <a:xfrm>
              <a:off x="11250204" y="5791396"/>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15B</a:t>
              </a:r>
            </a:p>
          </p:txBody>
        </p:sp>
        <p:sp>
          <p:nvSpPr>
            <p:cNvPr id="101" name="tx96"/>
            <p:cNvSpPr/>
            <p:nvPr/>
          </p:nvSpPr>
          <p:spPr>
            <a:xfrm>
              <a:off x="8960273" y="5901130"/>
              <a:ext cx="1541412" cy="15120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Valores em Reais (R$)</a:t>
              </a:r>
            </a:p>
          </p:txBody>
        </p:sp>
        <p:sp>
          <p:nvSpPr>
            <p:cNvPr id="102" name="tx97"/>
            <p:cNvSpPr/>
            <p:nvPr/>
          </p:nvSpPr>
          <p:spPr>
            <a:xfrm rot="-5400000">
              <a:off x="6101789" y="4135428"/>
              <a:ext cx="84683" cy="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  </a:t>
              </a:r>
            </a:p>
          </p:txBody>
        </p:sp>
        <p:sp>
          <p:nvSpPr>
            <p:cNvPr id="103" name="rc98"/>
            <p:cNvSpPr/>
            <p:nvPr/>
          </p:nvSpPr>
          <p:spPr>
            <a:xfrm>
              <a:off x="9007656" y="6225045"/>
              <a:ext cx="1446647" cy="358634"/>
            </a:xfrm>
            <a:prstGeom prst="rect">
              <a:avLst/>
            </a:prstGeom>
            <a:solidFill>
              <a:srgbClr val="FFFFFF">
                <a:alpha val="100000"/>
              </a:srgbClr>
            </a:solidFill>
          </p:spPr>
          <p:txBody>
            <a:bodyPr/>
            <a:lstStyle/>
            <a:p>
              <a:endParaRPr/>
            </a:p>
          </p:txBody>
        </p:sp>
        <p:sp>
          <p:nvSpPr>
            <p:cNvPr id="104" name="rc99"/>
            <p:cNvSpPr/>
            <p:nvPr/>
          </p:nvSpPr>
          <p:spPr>
            <a:xfrm>
              <a:off x="9153160" y="6294634"/>
              <a:ext cx="219455" cy="219455"/>
            </a:xfrm>
            <a:prstGeom prst="rect">
              <a:avLst/>
            </a:prstGeom>
          </p:spPr>
          <p:txBody>
            <a:bodyPr/>
            <a:lstStyle/>
            <a:p>
              <a:endParaRPr/>
            </a:p>
          </p:txBody>
        </p:sp>
        <p:sp>
          <p:nvSpPr>
            <p:cNvPr id="105" name="rc100"/>
            <p:cNvSpPr/>
            <p:nvPr/>
          </p:nvSpPr>
          <p:spPr>
            <a:xfrm>
              <a:off x="9162160" y="6303634"/>
              <a:ext cx="201455" cy="201455"/>
            </a:xfrm>
            <a:prstGeom prst="rect">
              <a:avLst/>
            </a:prstGeom>
            <a:solidFill>
              <a:srgbClr val="002E54">
                <a:alpha val="100000"/>
              </a:srgbClr>
            </a:solidFill>
          </p:spPr>
          <p:txBody>
            <a:bodyPr/>
            <a:lstStyle/>
            <a:p>
              <a:endParaRPr/>
            </a:p>
          </p:txBody>
        </p:sp>
        <p:sp>
          <p:nvSpPr>
            <p:cNvPr id="106" name="rc101"/>
            <p:cNvSpPr/>
            <p:nvPr/>
          </p:nvSpPr>
          <p:spPr>
            <a:xfrm>
              <a:off x="9806895" y="6294634"/>
              <a:ext cx="219455" cy="219455"/>
            </a:xfrm>
            <a:prstGeom prst="rect">
              <a:avLst/>
            </a:prstGeom>
          </p:spPr>
          <p:txBody>
            <a:bodyPr/>
            <a:lstStyle/>
            <a:p>
              <a:endParaRPr/>
            </a:p>
          </p:txBody>
        </p:sp>
        <p:sp>
          <p:nvSpPr>
            <p:cNvPr id="107" name="rc102"/>
            <p:cNvSpPr/>
            <p:nvPr/>
          </p:nvSpPr>
          <p:spPr>
            <a:xfrm>
              <a:off x="9815895" y="6303634"/>
              <a:ext cx="201455" cy="201455"/>
            </a:xfrm>
            <a:prstGeom prst="rect">
              <a:avLst/>
            </a:prstGeom>
            <a:solidFill>
              <a:srgbClr val="009E3C">
                <a:alpha val="100000"/>
              </a:srgbClr>
            </a:solidFill>
          </p:spPr>
          <p:txBody>
            <a:bodyPr/>
            <a:lstStyle/>
            <a:p>
              <a:endParaRPr/>
            </a:p>
          </p:txBody>
        </p:sp>
        <p:sp>
          <p:nvSpPr>
            <p:cNvPr id="108" name="tx103"/>
            <p:cNvSpPr/>
            <p:nvPr/>
          </p:nvSpPr>
          <p:spPr>
            <a:xfrm>
              <a:off x="9448532" y="6358821"/>
              <a:ext cx="271224"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2023</a:t>
              </a:r>
            </a:p>
          </p:txBody>
        </p:sp>
        <p:sp>
          <p:nvSpPr>
            <p:cNvPr id="109" name="tx104"/>
            <p:cNvSpPr/>
            <p:nvPr/>
          </p:nvSpPr>
          <p:spPr>
            <a:xfrm>
              <a:off x="10102266" y="6358881"/>
              <a:ext cx="271224"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2024</a:t>
              </a:r>
            </a:p>
          </p:txBody>
        </p:sp>
        <p:sp>
          <p:nvSpPr>
            <p:cNvPr id="110" name="tx105"/>
            <p:cNvSpPr/>
            <p:nvPr/>
          </p:nvSpPr>
          <p:spPr>
            <a:xfrm>
              <a:off x="8693975" y="2066776"/>
              <a:ext cx="2074009" cy="167253"/>
            </a:xfrm>
            <a:prstGeom prst="rect">
              <a:avLst/>
            </a:prstGeom>
            <a:noFill/>
          </p:spPr>
          <p:txBody>
            <a:bodyPr wrap="none" lIns="0" tIns="0" rIns="0" bIns="0" anchor="ctr" anchorCtr="1"/>
            <a:lstStyle/>
            <a:p>
              <a:pPr marL="0" marR="0" indent="0" algn="l">
                <a:lnSpc>
                  <a:spcPts val="1439"/>
                </a:lnSpc>
                <a:spcBef>
                  <a:spcPts val="0"/>
                </a:spcBef>
                <a:spcAft>
                  <a:spcPts val="0"/>
                </a:spcAft>
              </a:pPr>
              <a:r>
                <a:rPr sz="1439">
                  <a:solidFill>
                    <a:srgbClr val="000000">
                      <a:alpha val="100000"/>
                    </a:srgbClr>
                  </a:solidFill>
                  <a:latin typeface="Arial"/>
                  <a:cs typeface="Arial"/>
                </a:rPr>
                <a:t>Despesa Total Liquidada </a:t>
              </a:r>
            </a:p>
          </p:txBody>
        </p:sp>
        <p:sp>
          <p:nvSpPr>
            <p:cNvPr id="111" name="tx106"/>
            <p:cNvSpPr/>
            <p:nvPr/>
          </p:nvSpPr>
          <p:spPr>
            <a:xfrm>
              <a:off x="8806042" y="2259911"/>
              <a:ext cx="1849874" cy="171628"/>
            </a:xfrm>
            <a:prstGeom prst="rect">
              <a:avLst/>
            </a:prstGeom>
            <a:noFill/>
          </p:spPr>
          <p:txBody>
            <a:bodyPr wrap="none" lIns="0" tIns="0" rIns="0" bIns="0" anchor="ctr" anchorCtr="1"/>
            <a:lstStyle/>
            <a:p>
              <a:pPr marL="0" marR="0" indent="0" algn="l">
                <a:lnSpc>
                  <a:spcPts val="1439"/>
                </a:lnSpc>
                <a:spcBef>
                  <a:spcPts val="0"/>
                </a:spcBef>
                <a:spcAft>
                  <a:spcPts val="0"/>
                </a:spcAft>
              </a:pPr>
              <a:r>
                <a:rPr sz="1439">
                  <a:solidFill>
                    <a:srgbClr val="000000">
                      <a:alpha val="100000"/>
                    </a:srgbClr>
                  </a:solidFill>
                  <a:latin typeface="Arial"/>
                  <a:cs typeface="Arial"/>
                </a:rPr>
                <a:t> (Valores Acumulados)</a:t>
              </a:r>
            </a:p>
          </p:txBody>
        </p:sp>
      </p:grpSp>
      <p:sp>
        <p:nvSpPr>
          <p:cNvPr id="112" name="Espaço Reservado para Conteúdo 111"/>
          <p:cNvSpPr>
            <a:spLocks noGrp="1"/>
          </p:cNvSpPr>
          <p:nvPr>
            <p:ph/>
          </p:nvPr>
        </p:nvSpPr>
        <p:spPr>
          <a:xfrm>
            <a:off x="182880" y="1005840"/>
            <a:ext cx="3657600"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R$ 19,47 bi</a:t>
            </a:r>
          </a:p>
          <a:p>
            <a:pPr marL="0" marR="0" algn="ctr">
              <a:lnSpc>
                <a:spcPct val="100000"/>
              </a:lnSpc>
              <a:spcBef>
                <a:spcPts val="0"/>
              </a:spcBef>
              <a:spcAft>
                <a:spcPts val="0"/>
              </a:spcAft>
              <a:buNone/>
            </a:pPr>
            <a:r>
              <a:rPr sz="1400" b="0" i="0" u="none" cap="none">
                <a:solidFill>
                  <a:srgbClr val="FFFFFF">
                    <a:alpha val="100000"/>
                  </a:srgbClr>
                </a:solidFill>
                <a:latin typeface="Arial"/>
                <a:cs typeface="Arial"/>
                <a:sym typeface="Arial"/>
              </a:rPr>
              <a:t>Despesa Liquidada 
acumulada até jul/24</a:t>
            </a:r>
          </a:p>
        </p:txBody>
      </p:sp>
      <p:sp>
        <p:nvSpPr>
          <p:cNvPr id="113" name="Espaço Reservado para Conteúdo 112"/>
          <p:cNvSpPr>
            <a:spLocks noGrp="1"/>
          </p:cNvSpPr>
          <p:nvPr>
            <p:ph/>
          </p:nvPr>
        </p:nvSpPr>
        <p:spPr>
          <a:xfrm>
            <a:off x="4206240" y="1005840"/>
            <a:ext cx="3657600"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R$ 18,02 bi</a:t>
            </a:r>
          </a:p>
          <a:p>
            <a:pPr marL="0" marR="0" algn="ctr">
              <a:lnSpc>
                <a:spcPct val="100000"/>
              </a:lnSpc>
              <a:spcBef>
                <a:spcPts val="0"/>
              </a:spcBef>
              <a:spcAft>
                <a:spcPts val="0"/>
              </a:spcAft>
              <a:buNone/>
            </a:pPr>
            <a:r>
              <a:rPr sz="1400" b="0" i="0" u="none" cap="none">
                <a:solidFill>
                  <a:srgbClr val="FFFFFF">
                    <a:alpha val="100000"/>
                  </a:srgbClr>
                </a:solidFill>
                <a:latin typeface="Arial"/>
                <a:cs typeface="Arial"/>
                <a:sym typeface="Arial"/>
              </a:rPr>
              <a:t>Despesa Liquidada 
acumulada até jul/23</a:t>
            </a:r>
          </a:p>
        </p:txBody>
      </p:sp>
      <p:sp>
        <p:nvSpPr>
          <p:cNvPr id="114" name="Espaço Reservado para Conteúdo 113"/>
          <p:cNvSpPr>
            <a:spLocks noGrp="1"/>
          </p:cNvSpPr>
          <p:nvPr>
            <p:ph/>
          </p:nvPr>
        </p:nvSpPr>
        <p:spPr>
          <a:xfrm>
            <a:off x="8229600" y="1005840"/>
            <a:ext cx="3657600"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+ 8,05 %</a:t>
            </a:r>
          </a:p>
          <a:p>
            <a:pPr marL="0" marR="0" algn="ctr">
              <a:lnSpc>
                <a:spcPct val="100000"/>
              </a:lnSpc>
              <a:spcBef>
                <a:spcPts val="0"/>
              </a:spcBef>
              <a:spcAft>
                <a:spcPts val="0"/>
              </a:spcAft>
              <a:buNone/>
            </a:pPr>
            <a:r>
              <a:rPr sz="1400" b="0" i="0" u="none" cap="none">
                <a:solidFill>
                  <a:srgbClr val="FFFFFF">
                    <a:alpha val="100000"/>
                  </a:srgbClr>
                </a:solidFill>
                <a:latin typeface="Arial"/>
                <a:cs typeface="Arial"/>
                <a:sym typeface="Arial"/>
              </a:rPr>
              <a:t>Variação (%) 
Despesa Liquidada Total</a:t>
            </a:r>
          </a:p>
        </p:txBody>
      </p:sp>
      <p:sp>
        <p:nvSpPr>
          <p:cNvPr id="115" name="Espaço Reservado para Data 9">
            <a:extLst>
              <a:ext uri="{FF2B5EF4-FFF2-40B4-BE49-F238E27FC236}">
                <a16:creationId xmlns:a16="http://schemas.microsoft.com/office/drawing/2014/main" id="{70EFCBA8-CBD7-4FD2-9D4F-B08FEBA4F031}"/>
              </a:ext>
            </a:extLst>
          </p:cNvPr>
          <p:cNvSpPr>
            <a:spLocks noGrp="1"/>
          </p:cNvSpPr>
          <p:nvPr>
            <p:ph type="dt" sz="half" idx="10"/>
          </p:nvPr>
        </p:nvSpPr>
        <p:spPr>
          <a:xfrm>
            <a:off x="11353800" y="-9353"/>
            <a:ext cx="838200" cy="365125"/>
          </a:xfrm>
        </p:spPr>
        <p:txBody>
          <a:bodyPr/>
          <a:lstStyle/>
          <a:p>
            <a:fld id="{E7F65C59-DE97-46E3-8A92-81829F7EC0FF}" type="datetime1">
              <a:rPr lang="pt-BR" smtClean="0"/>
              <a:t>28/08/2024</a:t>
            </a:fld>
            <a:endParaRPr lang="pt-B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Espaço Reservado para Rodapé 2">
                <a:extLst>
                  <a:ext uri="{FF2B5EF4-FFF2-40B4-BE49-F238E27FC236}">
                    <a16:creationId xmlns:a16="http://schemas.microsoft.com/office/drawing/2014/main" id="{5FB21B98-CAD2-40D3-94A2-726429B1B7CC}"/>
                  </a:ext>
                </a:extLst>
              </p:cNvPr>
              <p:cNvSpPr>
                <a:spLocks noGrp="1"/>
              </p:cNvSpPr>
              <p:nvPr>
                <p:ph type="ftr" sz="quarter" idx="11"/>
              </p:nvPr>
            </p:nvSpPr>
            <p:spPr/>
            <p:txBody>
              <a:bodyPr/>
              <a:lstStyle/>
              <a:p>
                <a:r>
                  <a:rPr lang="pt-BR"/>
                  <a:t>Análise da Despesa | Secretaria de Estado da Economia</a:t>
                </a:r>
                <a:endParaRPr lang="pt-BR" dirty="0"/>
              </a:p>
            </p:txBody>
          </p:sp>
        </mc:Choice>
        <mc:Fallback xmlns="">
          <p:sp>
            <p:nvSpPr>
              <p:cNvPr id="3" name="Espaço Reservado para Rodapé 2">
                <a:extLst>
                  <a:ext uri="{FF2B5EF4-FFF2-40B4-BE49-F238E27FC236}">
                    <a16:creationId xmlns:a16="http://schemas.microsoft.com/office/drawing/2014/main" id="{5FB21B98-CAD2-40D3-94A2-726429B1B7CC}"/>
                  </a:ext>
                </a:extLst>
              </p:cNvPr>
              <p:cNvSpPr>
                <a:spLocks noGrp="1" noRot="1" noChangeAspect="1" noMove="1" noResize="1" noEditPoints="1" noAdjustHandles="1" noChangeArrowheads="1" noChangeShapeType="1" noTextEdit="1"/>
              </p:cNvSpPr>
              <p:nvPr>
                <p:ph type="ftr" sz="quarter" idx="11"/>
              </p:nvPr>
            </p:nvSpPr>
            <p:spPr>
              <a:blipFill>
                <a:blip r:embed="rId2"/>
                <a:stretch>
                  <a:fillRect l="-9929" t="-1754" r="-9929" b="-35088"/>
                </a:stretch>
              </a:blipFill>
            </p:spPr>
            <p:txBody>
              <a:bodyPr/>
              <a:lstStyle/>
              <a:p>
                <a:r>
                  <a:rPr lang="pt-BR">
                    <a:noFill/>
                  </a:rPr>
                  <a:t> </a:t>
                </a:r>
              </a:p>
            </p:txBody>
          </p:sp>
        </mc:Fallback>
      </mc:AlternateContent>
      <p:sp>
        <p:nvSpPr>
          <p:cNvPr id="4" name="Título 3">
            <a:extLst>
              <a:ext uri="{FF2B5EF4-FFF2-40B4-BE49-F238E27FC236}">
                <a16:creationId xmlns:a16="http://schemas.microsoft.com/office/drawing/2014/main" id="{FC8BD953-49AD-4E93-8556-548020869666}"/>
              </a:ext>
            </a:extLst>
          </p:cNvPr>
          <p:cNvSpPr>
            <a:spLocks noGrp="1"/>
          </p:cNvSpPr>
          <p:nvPr>
            <p:ph type="title"/>
          </p:nvPr>
        </p:nvSpPr>
        <p:spPr/>
        <p:txBody>
          <a:bodyPr/>
          <a:lstStyle/>
          <a:p>
            <a:r>
              <a:rPr lang="pt-BR" dirty="0"/>
              <a:t>Receita &amp; Despesa</a:t>
            </a:r>
          </a:p>
        </p:txBody>
      </p:sp>
      <p:sp>
        <p:nvSpPr>
          <p:cNvPr id="5" name="Subtítulo 4">
            <a:extLst>
              <a:ext uri="{FF2B5EF4-FFF2-40B4-BE49-F238E27FC236}">
                <a16:creationId xmlns:a16="http://schemas.microsoft.com/office/drawing/2014/main" id="{399CBBF9-B32E-4E3D-9B7B-A19829DC3D9E}"/>
              </a:ext>
            </a:extLst>
          </p:cNvPr>
          <p:cNvSpPr>
            <a:spLocks noGrp="1"/>
          </p:cNvSpPr>
          <p:nvPr>
            <p:ph type="subTitle" idx="13"/>
          </p:nvPr>
        </p:nvSpPr>
        <p:spPr/>
        <p:txBody>
          <a:bodyPr/>
          <a:lstStyle/>
          <a:p>
            <a:r>
              <a:rPr lang="pt-BR" dirty="0"/>
              <a:t>Evolução Histórica</a:t>
            </a:r>
          </a:p>
        </p:txBody>
      </p:sp>
      <p:sp>
        <p:nvSpPr>
          <p:cNvPr id="6" name="Espaço Reservado para Número de Slide 5">
            <a:extLst>
              <a:ext uri="{FF2B5EF4-FFF2-40B4-BE49-F238E27FC236}">
                <a16:creationId xmlns:a16="http://schemas.microsoft.com/office/drawing/2014/main" id="{3840DAF2-2F86-4B80-B35C-1DDF74245BEA}"/>
              </a:ext>
            </a:extLst>
          </p:cNvPr>
          <p:cNvSpPr>
            <a:spLocks noGrp="1"/>
          </p:cNvSpPr>
          <p:nvPr>
            <p:ph type="sldNum" sz="quarter" idx="12"/>
          </p:nvPr>
        </p:nvSpPr>
        <p:spPr/>
        <p:txBody>
          <a:bodyPr/>
          <a:lstStyle/>
          <a:p>
            <a:fld id="{FAACE0D2-E678-453C-8082-E08B461DE721}" type="slidenum">
              <a:rPr lang="pt-BR" smtClean="0"/>
              <a:pPr/>
              <a:t>25</a:t>
            </a:fld>
            <a:endParaRPr lang="pt-BR" dirty="0"/>
          </a:p>
        </p:txBody>
      </p:sp>
      <p:sp>
        <p:nvSpPr>
          <p:cNvPr id="10" name="Espaço Reservado para Data 9">
            <a:extLst>
              <a:ext uri="{FF2B5EF4-FFF2-40B4-BE49-F238E27FC236}">
                <a16:creationId xmlns:a16="http://schemas.microsoft.com/office/drawing/2014/main" id="{324EB01A-DA5A-4A8C-85EE-F41BC6F69060}"/>
              </a:ext>
            </a:extLst>
          </p:cNvPr>
          <p:cNvSpPr>
            <a:spLocks noGrp="1"/>
          </p:cNvSpPr>
          <p:nvPr>
            <p:ph type="dt" sz="half" idx="10"/>
          </p:nvPr>
        </p:nvSpPr>
        <p:spPr>
          <a:xfrm>
            <a:off x="11353800" y="-9353"/>
            <a:ext cx="838200" cy="365125"/>
          </a:xfrm>
        </p:spPr>
        <p:txBody>
          <a:bodyPr/>
          <a:lstStyle/>
          <a:p>
            <a:fld id="{E7F65C59-DE97-46E3-8A92-81829F7EC0FF}" type="datetime1">
              <a:rPr lang="pt-BR" smtClean="0"/>
              <a:t>28/08/2024</a:t>
            </a:fld>
            <a:endParaRPr lang="pt-BR" dirty="0"/>
          </a:p>
        </p:txBody>
      </p:sp>
      <p:graphicFrame>
        <p:nvGraphicFramePr>
          <p:cNvPr id="7" name="Tabela 6">
            <a:extLst>
              <a:ext uri="{FF2B5EF4-FFF2-40B4-BE49-F238E27FC236}">
                <a16:creationId xmlns:a16="http://schemas.microsoft.com/office/drawing/2014/main" id="{64047388-EA7A-4F26-B9E7-9312BDA0544B}"/>
              </a:ext>
            </a:extLst>
          </p:cNvPr>
          <p:cNvGraphicFramePr>
            <a:graphicFrameLocks noGrp="1"/>
          </p:cNvGraphicFramePr>
          <p:nvPr>
            <p:extLst>
              <p:ext uri="{D42A27DB-BD31-4B8C-83A1-F6EECF244321}">
                <p14:modId xmlns:p14="http://schemas.microsoft.com/office/powerpoint/2010/main" val="396282369"/>
              </p:ext>
            </p:extLst>
          </p:nvPr>
        </p:nvGraphicFramePr>
        <p:xfrm>
          <a:off x="356140" y="936404"/>
          <a:ext cx="5634835" cy="5011616"/>
        </p:xfrm>
        <a:graphic>
          <a:graphicData uri="http://schemas.openxmlformats.org/drawingml/2006/table">
            <a:tbl>
              <a:tblPr/>
              <a:tblGrid>
                <a:gridCol w="552389">
                  <a:extLst>
                    <a:ext uri="{9D8B030D-6E8A-4147-A177-3AD203B41FA5}">
                      <a16:colId xmlns:a16="http://schemas.microsoft.com/office/drawing/2014/main" val="1851304744"/>
                    </a:ext>
                  </a:extLst>
                </a:gridCol>
                <a:gridCol w="759561">
                  <a:extLst>
                    <a:ext uri="{9D8B030D-6E8A-4147-A177-3AD203B41FA5}">
                      <a16:colId xmlns:a16="http://schemas.microsoft.com/office/drawing/2014/main" val="404402291"/>
                    </a:ext>
                  </a:extLst>
                </a:gridCol>
                <a:gridCol w="779585">
                  <a:extLst>
                    <a:ext uri="{9D8B030D-6E8A-4147-A177-3AD203B41FA5}">
                      <a16:colId xmlns:a16="http://schemas.microsoft.com/office/drawing/2014/main" val="2508335737"/>
                    </a:ext>
                  </a:extLst>
                </a:gridCol>
                <a:gridCol w="184639">
                  <a:extLst>
                    <a:ext uri="{9D8B030D-6E8A-4147-A177-3AD203B41FA5}">
                      <a16:colId xmlns:a16="http://schemas.microsoft.com/office/drawing/2014/main" val="2277441304"/>
                    </a:ext>
                  </a:extLst>
                </a:gridCol>
                <a:gridCol w="703384">
                  <a:extLst>
                    <a:ext uri="{9D8B030D-6E8A-4147-A177-3AD203B41FA5}">
                      <a16:colId xmlns:a16="http://schemas.microsoft.com/office/drawing/2014/main" val="2891899712"/>
                    </a:ext>
                  </a:extLst>
                </a:gridCol>
                <a:gridCol w="829408">
                  <a:extLst>
                    <a:ext uri="{9D8B030D-6E8A-4147-A177-3AD203B41FA5}">
                      <a16:colId xmlns:a16="http://schemas.microsoft.com/office/drawing/2014/main" val="2085825122"/>
                    </a:ext>
                  </a:extLst>
                </a:gridCol>
                <a:gridCol w="133400">
                  <a:extLst>
                    <a:ext uri="{9D8B030D-6E8A-4147-A177-3AD203B41FA5}">
                      <a16:colId xmlns:a16="http://schemas.microsoft.com/office/drawing/2014/main" val="2950553784"/>
                    </a:ext>
                  </a:extLst>
                </a:gridCol>
                <a:gridCol w="786861">
                  <a:extLst>
                    <a:ext uri="{9D8B030D-6E8A-4147-A177-3AD203B41FA5}">
                      <a16:colId xmlns:a16="http://schemas.microsoft.com/office/drawing/2014/main" val="1149841054"/>
                    </a:ext>
                  </a:extLst>
                </a:gridCol>
                <a:gridCol w="905608">
                  <a:extLst>
                    <a:ext uri="{9D8B030D-6E8A-4147-A177-3AD203B41FA5}">
                      <a16:colId xmlns:a16="http://schemas.microsoft.com/office/drawing/2014/main" val="565150998"/>
                    </a:ext>
                  </a:extLst>
                </a:gridCol>
              </a:tblGrid>
              <a:tr h="474785">
                <a:tc>
                  <a:txBody>
                    <a:bodyPr/>
                    <a:lstStyle/>
                    <a:p>
                      <a:pPr algn="ctr" fontAlgn="b"/>
                      <a:r>
                        <a:rPr lang="pt-BR" sz="1000" b="0" i="0" u="none" strike="noStrike" dirty="0">
                          <a:solidFill>
                            <a:schemeClr val="bg1"/>
                          </a:solidFill>
                          <a:effectLst/>
                          <a:latin typeface="Arial" panose="020B0604020202020204" pitchFamily="34" charset="0"/>
                        </a:rPr>
                        <a:t> </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08E52"/>
                    </a:solidFill>
                  </a:tcPr>
                </a:tc>
                <a:tc gridSpan="2">
                  <a:txBody>
                    <a:bodyPr/>
                    <a:lstStyle/>
                    <a:p>
                      <a:pPr algn="ctr" fontAlgn="b"/>
                      <a:r>
                        <a:rPr lang="pt-BR" sz="1000" b="1" i="0" u="none" strike="noStrike" dirty="0">
                          <a:solidFill>
                            <a:schemeClr val="bg1"/>
                          </a:solidFill>
                          <a:effectLst/>
                          <a:latin typeface="Arial" panose="020B0604020202020204" pitchFamily="34" charset="0"/>
                        </a:rPr>
                        <a:t>Valores </a:t>
                      </a:r>
                    </a:p>
                    <a:p>
                      <a:pPr algn="ctr" fontAlgn="b"/>
                      <a:r>
                        <a:rPr lang="pt-BR" sz="1000" b="1" i="0" u="none" strike="noStrike" dirty="0">
                          <a:solidFill>
                            <a:schemeClr val="bg1"/>
                          </a:solidFill>
                          <a:effectLst/>
                          <a:latin typeface="Arial" panose="020B0604020202020204" pitchFamily="34" charset="0"/>
                        </a:rPr>
                        <a:t>Nominais</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E52"/>
                    </a:solidFill>
                  </a:tcPr>
                </a:tc>
                <a:tc hMerge="1">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ctr">
                    <a:lnL>
                      <a:noFill/>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pt-BR" sz="1000" b="1" i="0" u="none" strike="noStrike" dirty="0">
                        <a:solidFill>
                          <a:schemeClr val="bg1"/>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E52"/>
                    </a:solidFill>
                  </a:tcPr>
                </a:tc>
                <a:tc gridSpan="2">
                  <a:txBody>
                    <a:bodyPr/>
                    <a:lstStyle/>
                    <a:p>
                      <a:pPr algn="ctr" fontAlgn="ctr"/>
                      <a:r>
                        <a:rPr lang="pt-BR" sz="1000" b="1" i="0" u="none" strike="noStrike" dirty="0">
                          <a:solidFill>
                            <a:schemeClr val="bg1"/>
                          </a:solidFill>
                          <a:effectLst/>
                          <a:latin typeface="Arial" panose="020B0604020202020204" pitchFamily="34" charset="0"/>
                        </a:rPr>
                        <a:t>Valores Reais </a:t>
                      </a:r>
                    </a:p>
                    <a:p>
                      <a:pPr algn="ctr" fontAlgn="ctr"/>
                      <a:r>
                        <a:rPr lang="pt-BR" sz="1000" b="1" i="0" u="none" strike="noStrike" dirty="0">
                          <a:solidFill>
                            <a:schemeClr val="bg1"/>
                          </a:solidFill>
                          <a:effectLst/>
                          <a:latin typeface="Arial" panose="020B0604020202020204" pitchFamily="34" charset="0"/>
                        </a:rPr>
                        <a:t>(IPCA - Base 2023)</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8E52"/>
                    </a:solidFill>
                  </a:tcPr>
                </a:tc>
                <a:tc hMerge="1">
                  <a:txBody>
                    <a:bodyPr/>
                    <a:lstStyle/>
                    <a:p>
                      <a:endParaRPr lang="pt-BR"/>
                    </a:p>
                  </a:txBody>
                  <a:tcPr/>
                </a:tc>
                <a:tc>
                  <a:txBody>
                    <a:bodyPr/>
                    <a:lstStyle/>
                    <a:p>
                      <a:pPr algn="ctr" fontAlgn="ctr"/>
                      <a:endParaRPr lang="pt-BR" sz="1000" b="1" i="0" u="none" strike="noStrike" dirty="0">
                        <a:solidFill>
                          <a:schemeClr val="bg1"/>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E52"/>
                    </a:solidFill>
                  </a:tcPr>
                </a:tc>
                <a:tc gridSpan="2">
                  <a:txBody>
                    <a:bodyPr/>
                    <a:lstStyle/>
                    <a:p>
                      <a:pPr algn="ctr" fontAlgn="ctr"/>
                      <a:r>
                        <a:rPr lang="pt-BR" sz="1000" b="1" i="0" u="none" strike="noStrike" dirty="0">
                          <a:solidFill>
                            <a:schemeClr val="bg1"/>
                          </a:solidFill>
                          <a:effectLst/>
                          <a:latin typeface="Arial" panose="020B0604020202020204" pitchFamily="34" charset="0"/>
                        </a:rPr>
                        <a:t>Resultado Orçamentário</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8E52"/>
                    </a:solidFill>
                  </a:tcPr>
                </a:tc>
                <a:tc hMerge="1">
                  <a:txBody>
                    <a:bodyPr/>
                    <a:lstStyle/>
                    <a:p>
                      <a:endParaRPr lang="pt-BR"/>
                    </a:p>
                  </a:txBody>
                  <a:tcPr/>
                </a:tc>
                <a:extLst>
                  <a:ext uri="{0D108BD9-81ED-4DB2-BD59-A6C34878D82A}">
                    <a16:rowId xmlns:a16="http://schemas.microsoft.com/office/drawing/2014/main" val="1813136094"/>
                  </a:ext>
                </a:extLst>
              </a:tr>
              <a:tr h="422031">
                <a:tc>
                  <a:txBody>
                    <a:bodyPr/>
                    <a:lstStyle/>
                    <a:p>
                      <a:pPr algn="ctr" fontAlgn="b"/>
                      <a:r>
                        <a:rPr lang="pt-BR" sz="1000" b="0" i="0" u="none" strike="noStrike" dirty="0">
                          <a:solidFill>
                            <a:schemeClr val="bg1"/>
                          </a:solidFill>
                          <a:effectLst/>
                          <a:latin typeface="Arial" panose="020B0604020202020204" pitchFamily="34" charset="0"/>
                        </a:rPr>
                        <a:t>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Receita </a:t>
                      </a:r>
                    </a:p>
                    <a:p>
                      <a:pPr algn="ctr" fontAlgn="b"/>
                      <a:r>
                        <a:rPr lang="pt-BR" sz="1000" b="1" i="0" u="none" strike="noStrike" dirty="0">
                          <a:solidFill>
                            <a:schemeClr val="bg1"/>
                          </a:solidFill>
                          <a:effectLst/>
                          <a:latin typeface="Arial" panose="020B0604020202020204" pitchFamily="34" charset="0"/>
                        </a:rPr>
                        <a:t>Total</a:t>
                      </a: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Despesa Total</a:t>
                      </a: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E52"/>
                    </a:solidFill>
                  </a:tcPr>
                </a:tc>
                <a:tc>
                  <a:txBody>
                    <a:bodyPr/>
                    <a:lstStyle/>
                    <a:p>
                      <a:pPr algn="ctr" fontAlgn="b"/>
                      <a:endParaRPr lang="pt-BR" sz="1000" b="1" i="0" u="none" strike="noStrike" dirty="0">
                        <a:solidFill>
                          <a:schemeClr val="bg1"/>
                        </a:solidFill>
                        <a:effectLst/>
                        <a:latin typeface="Arial" panose="020B0604020202020204" pitchFamily="34"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Receita Total</a:t>
                      </a: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Despesa Total</a:t>
                      </a: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E52"/>
                    </a:solidFill>
                  </a:tcPr>
                </a:tc>
                <a:tc>
                  <a:txBody>
                    <a:bodyPr/>
                    <a:lstStyle/>
                    <a:p>
                      <a:endParaRPr lang="pt-BR" dirty="0">
                        <a:solidFill>
                          <a:schemeClr val="bg1"/>
                        </a:solidFill>
                      </a:endParaRPr>
                    </a:p>
                  </a:txBody>
                  <a:tcPr marL="0" marR="0" marT="0" marB="0" anchor="ctr">
                    <a:lnL>
                      <a:noFill/>
                    </a:lnL>
                    <a:lnR>
                      <a:noFill/>
                    </a:lnR>
                    <a:lnT w="12700" cmpd="sng">
                      <a:noFill/>
                      <a:prstDash val="solid"/>
                    </a:lnT>
                    <a:lnB w="12700" cap="flat" cmpd="sng" algn="ctr">
                      <a:solidFill>
                        <a:schemeClr val="tx1"/>
                      </a:solidFill>
                      <a:prstDash val="solid"/>
                      <a:round/>
                      <a:headEnd type="none" w="med" len="med"/>
                      <a:tailEnd type="none" w="med" len="med"/>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Saldo de Empenho</a:t>
                      </a: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Dentro do exercício</a:t>
                      </a:r>
                    </a:p>
                  </a:txBody>
                  <a:tcPr marL="0" marR="0" marT="0" marB="0" anchor="ctr">
                    <a:lnL>
                      <a:noFill/>
                    </a:lnL>
                    <a:lnR>
                      <a:noFill/>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E52"/>
                    </a:solidFill>
                  </a:tcPr>
                </a:tc>
                <a:extLst>
                  <a:ext uri="{0D108BD9-81ED-4DB2-BD59-A6C34878D82A}">
                    <a16:rowId xmlns:a16="http://schemas.microsoft.com/office/drawing/2014/main" val="3717589445"/>
                  </a:ext>
                </a:extLst>
              </a:tr>
              <a:tr h="232083">
                <a:tc>
                  <a:txBody>
                    <a:bodyPr/>
                    <a:lstStyle/>
                    <a:p>
                      <a:pPr algn="ctr" fontAlgn="b"/>
                      <a:r>
                        <a:rPr lang="pt-BR" sz="1000" b="0" i="0" u="none" strike="noStrike" dirty="0">
                          <a:solidFill>
                            <a:srgbClr val="000000"/>
                          </a:solidFill>
                          <a:effectLst/>
                          <a:latin typeface="Arial" panose="020B0604020202020204" pitchFamily="34" charset="0"/>
                        </a:rPr>
                        <a:t>2011</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pt-BR" sz="1000" b="0" i="0" u="none" strike="noStrike" dirty="0">
                          <a:solidFill>
                            <a:srgbClr val="000000"/>
                          </a:solidFill>
                          <a:effectLst/>
                          <a:latin typeface="Arial" panose="020B0604020202020204" pitchFamily="34" charset="0"/>
                        </a:rPr>
                        <a:t>   15.526,7 </a:t>
                      </a:r>
                    </a:p>
                  </a:txBody>
                  <a:tcPr marL="0" marR="10800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pt-BR" sz="1000" b="0" i="0" u="none" strike="noStrike" dirty="0">
                          <a:solidFill>
                            <a:srgbClr val="000000"/>
                          </a:solidFill>
                          <a:effectLst/>
                          <a:latin typeface="Arial" panose="020B0604020202020204" pitchFamily="34" charset="0"/>
                        </a:rPr>
                        <a:t>   14.147,2 </a:t>
                      </a:r>
                    </a:p>
                  </a:txBody>
                  <a:tcPr marL="0" marR="10800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pt-BR" sz="1000" b="0" i="0" u="none" strike="noStrike" dirty="0">
                          <a:solidFill>
                            <a:srgbClr val="000000"/>
                          </a:solidFill>
                          <a:effectLst/>
                          <a:latin typeface="Arial" panose="020B0604020202020204" pitchFamily="34" charset="0"/>
                        </a:rPr>
                        <a:t>   30.897,5 </a:t>
                      </a:r>
                    </a:p>
                  </a:txBody>
                  <a:tcPr marL="0" marR="10800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pt-BR" sz="1000" b="0" i="0" u="none" strike="noStrike" dirty="0">
                          <a:solidFill>
                            <a:srgbClr val="000000"/>
                          </a:solidFill>
                          <a:effectLst/>
                          <a:latin typeface="Arial" panose="020B0604020202020204" pitchFamily="34" charset="0"/>
                        </a:rPr>
                        <a:t>   28.152,3 </a:t>
                      </a:r>
                    </a:p>
                  </a:txBody>
                  <a:tcPr marL="0" marR="10800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endParaRPr lang="pt-BR"/>
                    </a:p>
                  </a:txBody>
                  <a:tcPr marL="0" marR="10800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pt-BR" sz="1000" b="0" i="0" u="none" strike="noStrike" dirty="0">
                          <a:solidFill>
                            <a:srgbClr val="000000"/>
                          </a:solidFill>
                          <a:effectLst/>
                          <a:latin typeface="Arial" panose="020B0604020202020204" pitchFamily="34" charset="0"/>
                        </a:rPr>
                        <a:t>     2.745,2 </a:t>
                      </a:r>
                    </a:p>
                  </a:txBody>
                  <a:tcPr marL="0" marR="10800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pt-BR" sz="1000" b="0" i="0" u="none" strike="noStrike" dirty="0">
                          <a:solidFill>
                            <a:srgbClr val="000000"/>
                          </a:solidFill>
                          <a:effectLst/>
                          <a:latin typeface="Arial" panose="020B0604020202020204" pitchFamily="34" charset="0"/>
                        </a:rPr>
                        <a:t>     1.638,2 </a:t>
                      </a:r>
                    </a:p>
                  </a:txBody>
                  <a:tcPr marL="0" marR="108000" marT="0"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86772964"/>
                  </a:ext>
                </a:extLst>
              </a:tr>
              <a:tr h="232083">
                <a:tc>
                  <a:txBody>
                    <a:bodyPr/>
                    <a:lstStyle/>
                    <a:p>
                      <a:pPr algn="ctr" fontAlgn="b"/>
                      <a:r>
                        <a:rPr lang="pt-BR" sz="1000" b="0" i="0" u="none" strike="noStrike" dirty="0">
                          <a:solidFill>
                            <a:srgbClr val="000000"/>
                          </a:solidFill>
                          <a:effectLst/>
                          <a:latin typeface="Arial" panose="020B0604020202020204" pitchFamily="34" charset="0"/>
                        </a:rPr>
                        <a:t>2012</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17.090,6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16.728,5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32.133,4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31.452,5 </a:t>
                      </a:r>
                    </a:p>
                  </a:txBody>
                  <a:tcPr marL="0" marR="108000" marT="0" marB="0" anchor="ctr">
                    <a:lnL>
                      <a:noFill/>
                    </a:lnL>
                    <a:lnR>
                      <a:noFill/>
                    </a:lnR>
                    <a:lnT>
                      <a:noFill/>
                    </a:lnT>
                    <a:lnB>
                      <a:noFill/>
                    </a:lnB>
                  </a:tcPr>
                </a:tc>
                <a:tc>
                  <a:txBody>
                    <a:bodyPr/>
                    <a:lstStyle/>
                    <a:p>
                      <a:endParaRPr lang="pt-BR" dirty="0"/>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680,9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-660,2 </a:t>
                      </a:r>
                    </a:p>
                  </a:txBody>
                  <a:tcPr marL="0" marR="108000" marT="0" marB="0" anchor="ctr">
                    <a:lnL>
                      <a:noFill/>
                    </a:lnL>
                    <a:lnR>
                      <a:noFill/>
                    </a:lnR>
                    <a:lnT>
                      <a:noFill/>
                    </a:lnT>
                    <a:lnB>
                      <a:noFill/>
                    </a:lnB>
                  </a:tcPr>
                </a:tc>
                <a:extLst>
                  <a:ext uri="{0D108BD9-81ED-4DB2-BD59-A6C34878D82A}">
                    <a16:rowId xmlns:a16="http://schemas.microsoft.com/office/drawing/2014/main" val="3017949844"/>
                  </a:ext>
                </a:extLst>
              </a:tr>
              <a:tr h="232083">
                <a:tc>
                  <a:txBody>
                    <a:bodyPr/>
                    <a:lstStyle/>
                    <a:p>
                      <a:pPr algn="ctr" fontAlgn="b"/>
                      <a:r>
                        <a:rPr lang="pt-BR" sz="1000" b="0" i="0" u="none" strike="noStrike" dirty="0">
                          <a:solidFill>
                            <a:srgbClr val="000000"/>
                          </a:solidFill>
                          <a:effectLst/>
                          <a:latin typeface="Arial" panose="020B0604020202020204" pitchFamily="34" charset="0"/>
                        </a:rPr>
                        <a:t>2013</a:t>
                      </a:r>
                    </a:p>
                  </a:txBody>
                  <a:tcPr marL="0" marR="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18.079,9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18.116,0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32.096,3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32.160,4 </a:t>
                      </a:r>
                    </a:p>
                  </a:txBody>
                  <a:tcPr marL="0" marR="108000" marT="0" marB="0" anchor="ctr">
                    <a:lnL>
                      <a:noFill/>
                    </a:lnL>
                    <a:lnR>
                      <a:noFill/>
                    </a:lnR>
                    <a:lnT>
                      <a:noFill/>
                    </a:lnT>
                    <a:lnB>
                      <a:noFill/>
                    </a:lnB>
                  </a:tcPr>
                </a:tc>
                <a:tc>
                  <a:txBody>
                    <a:bodyPr/>
                    <a:lstStyle/>
                    <a:p>
                      <a:endParaRPr lang="pt-BR" dirty="0"/>
                    </a:p>
                  </a:txBody>
                  <a:tcPr marL="0" marR="108000" marT="0" marB="0" anchor="ctr">
                    <a:lnL>
                      <a:noFill/>
                    </a:lnL>
                    <a:lnR>
                      <a:noFill/>
                    </a:lnR>
                    <a:lnT>
                      <a:noFill/>
                    </a:lnT>
                    <a:lnB>
                      <a:noFill/>
                    </a:lnB>
                  </a:tcPr>
                </a:tc>
                <a:tc>
                  <a:txBody>
                    <a:bodyPr/>
                    <a:lstStyle/>
                    <a:p>
                      <a:pPr algn="r" fontAlgn="b"/>
                      <a:r>
                        <a:rPr lang="pt-BR" sz="1000" b="0" i="0" u="none" strike="noStrike" dirty="0">
                          <a:solidFill>
                            <a:srgbClr val="FF0000"/>
                          </a:solidFill>
                          <a:effectLst/>
                          <a:latin typeface="Arial" panose="020B0604020202020204" pitchFamily="34" charset="0"/>
                        </a:rPr>
                        <a:t>-64,1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FF0000"/>
                          </a:solidFill>
                          <a:effectLst/>
                          <a:latin typeface="Arial" panose="020B0604020202020204" pitchFamily="34" charset="0"/>
                        </a:rPr>
                        <a:t>-934,4 </a:t>
                      </a:r>
                    </a:p>
                  </a:txBody>
                  <a:tcPr marL="0" marR="108000" marT="0" marB="0" anchor="ctr">
                    <a:lnL>
                      <a:noFill/>
                    </a:lnL>
                    <a:lnR>
                      <a:noFill/>
                    </a:lnR>
                    <a:lnT>
                      <a:noFill/>
                    </a:lnT>
                    <a:lnB>
                      <a:noFill/>
                    </a:lnB>
                  </a:tcPr>
                </a:tc>
                <a:extLst>
                  <a:ext uri="{0D108BD9-81ED-4DB2-BD59-A6C34878D82A}">
                    <a16:rowId xmlns:a16="http://schemas.microsoft.com/office/drawing/2014/main" val="1957543919"/>
                  </a:ext>
                </a:extLst>
              </a:tr>
              <a:tr h="232083">
                <a:tc>
                  <a:txBody>
                    <a:bodyPr/>
                    <a:lstStyle/>
                    <a:p>
                      <a:pPr algn="ctr" fontAlgn="b"/>
                      <a:r>
                        <a:rPr lang="pt-BR" sz="1000" b="0" i="0" u="none" strike="noStrike" dirty="0">
                          <a:solidFill>
                            <a:srgbClr val="000000"/>
                          </a:solidFill>
                          <a:effectLst/>
                          <a:latin typeface="Arial" panose="020B0604020202020204" pitchFamily="34" charset="0"/>
                        </a:rPr>
                        <a:t>2014</a:t>
                      </a:r>
                    </a:p>
                  </a:txBody>
                  <a:tcPr marL="0" marR="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20.193,7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21.066,1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33.690,1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35.145,7 </a:t>
                      </a:r>
                    </a:p>
                  </a:txBody>
                  <a:tcPr marL="0" marR="108000" marT="0" marB="0" anchor="ctr">
                    <a:lnL>
                      <a:noFill/>
                    </a:lnL>
                    <a:lnR>
                      <a:noFill/>
                    </a:lnR>
                    <a:lnT>
                      <a:noFill/>
                    </a:lnT>
                    <a:lnB>
                      <a:noFill/>
                    </a:lnB>
                  </a:tcPr>
                </a:tc>
                <a:tc>
                  <a:txBody>
                    <a:bodyPr/>
                    <a:lstStyle/>
                    <a:p>
                      <a:endParaRPr lang="pt-BR"/>
                    </a:p>
                  </a:txBody>
                  <a:tcPr marL="0" marR="108000" marT="0" marB="0" anchor="ctr">
                    <a:lnL>
                      <a:noFill/>
                    </a:lnL>
                    <a:lnR>
                      <a:noFill/>
                    </a:lnR>
                    <a:lnT>
                      <a:noFill/>
                    </a:lnT>
                    <a:lnB>
                      <a:noFill/>
                    </a:lnB>
                  </a:tcPr>
                </a:tc>
                <a:tc>
                  <a:txBody>
                    <a:bodyPr/>
                    <a:lstStyle/>
                    <a:p>
                      <a:pPr algn="r" fontAlgn="b"/>
                      <a:r>
                        <a:rPr lang="pt-BR" sz="1000" b="0" i="0" u="none" strike="noStrike" dirty="0">
                          <a:solidFill>
                            <a:srgbClr val="FF0000"/>
                          </a:solidFill>
                          <a:effectLst/>
                          <a:latin typeface="Arial" panose="020B0604020202020204" pitchFamily="34" charset="0"/>
                        </a:rPr>
                        <a:t>-1.455,6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FF0000"/>
                          </a:solidFill>
                          <a:effectLst/>
                          <a:latin typeface="Arial" panose="020B0604020202020204" pitchFamily="34" charset="0"/>
                        </a:rPr>
                        <a:t>-2.216,0 </a:t>
                      </a:r>
                    </a:p>
                  </a:txBody>
                  <a:tcPr marL="0" marR="108000" marT="0" marB="0" anchor="ctr">
                    <a:lnL>
                      <a:noFill/>
                    </a:lnL>
                    <a:lnR>
                      <a:noFill/>
                    </a:lnR>
                    <a:lnT>
                      <a:noFill/>
                    </a:lnT>
                    <a:lnB>
                      <a:noFill/>
                    </a:lnB>
                  </a:tcPr>
                </a:tc>
                <a:extLst>
                  <a:ext uri="{0D108BD9-81ED-4DB2-BD59-A6C34878D82A}">
                    <a16:rowId xmlns:a16="http://schemas.microsoft.com/office/drawing/2014/main" val="3414264156"/>
                  </a:ext>
                </a:extLst>
              </a:tr>
              <a:tr h="232083">
                <a:tc>
                  <a:txBody>
                    <a:bodyPr/>
                    <a:lstStyle/>
                    <a:p>
                      <a:pPr algn="ctr" fontAlgn="b"/>
                      <a:r>
                        <a:rPr lang="pt-BR" sz="1000" b="0" i="0" u="none" strike="noStrike" dirty="0">
                          <a:solidFill>
                            <a:srgbClr val="000000"/>
                          </a:solidFill>
                          <a:effectLst/>
                          <a:latin typeface="Arial" panose="020B0604020202020204" pitchFamily="34" charset="0"/>
                        </a:rPr>
                        <a:t>2015</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19.967,4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21.058,3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30.100,0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31.744,5 </a:t>
                      </a:r>
                    </a:p>
                  </a:txBody>
                  <a:tcPr marL="0" marR="108000" marT="0" marB="0" anchor="ctr">
                    <a:lnL>
                      <a:noFill/>
                    </a:lnL>
                    <a:lnR>
                      <a:noFill/>
                    </a:lnR>
                    <a:lnT>
                      <a:noFill/>
                    </a:lnT>
                    <a:lnB>
                      <a:noFill/>
                    </a:lnB>
                  </a:tcPr>
                </a:tc>
                <a:tc>
                  <a:txBody>
                    <a:bodyPr/>
                    <a:lstStyle/>
                    <a:p>
                      <a:endParaRPr lang="pt-BR" dirty="0"/>
                    </a:p>
                  </a:txBody>
                  <a:tcPr marL="0" marR="108000" marT="0" marB="0" anchor="ctr">
                    <a:lnL>
                      <a:noFill/>
                    </a:lnL>
                    <a:lnR>
                      <a:noFill/>
                    </a:lnR>
                    <a:lnT>
                      <a:noFill/>
                    </a:lnT>
                    <a:lnB>
                      <a:noFill/>
                    </a:lnB>
                  </a:tcPr>
                </a:tc>
                <a:tc>
                  <a:txBody>
                    <a:bodyPr/>
                    <a:lstStyle/>
                    <a:p>
                      <a:pPr algn="r" fontAlgn="b"/>
                      <a:r>
                        <a:rPr lang="pt-BR" sz="1000" b="0" i="0" u="none" strike="noStrike" dirty="0">
                          <a:solidFill>
                            <a:srgbClr val="FF0000"/>
                          </a:solidFill>
                          <a:effectLst/>
                          <a:latin typeface="Arial" panose="020B0604020202020204" pitchFamily="34" charset="0"/>
                        </a:rPr>
                        <a:t>-1.644,5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FF0000"/>
                          </a:solidFill>
                          <a:effectLst/>
                          <a:latin typeface="Arial" panose="020B0604020202020204" pitchFamily="34" charset="0"/>
                        </a:rPr>
                        <a:t>-2.843,1 </a:t>
                      </a:r>
                    </a:p>
                  </a:txBody>
                  <a:tcPr marL="0" marR="108000" marT="0" marB="0" anchor="ctr">
                    <a:lnL>
                      <a:noFill/>
                    </a:lnL>
                    <a:lnR>
                      <a:noFill/>
                    </a:lnR>
                    <a:lnT>
                      <a:noFill/>
                    </a:lnT>
                    <a:lnB>
                      <a:noFill/>
                    </a:lnB>
                  </a:tcPr>
                </a:tc>
                <a:extLst>
                  <a:ext uri="{0D108BD9-81ED-4DB2-BD59-A6C34878D82A}">
                    <a16:rowId xmlns:a16="http://schemas.microsoft.com/office/drawing/2014/main" val="1425899112"/>
                  </a:ext>
                </a:extLst>
              </a:tr>
              <a:tr h="232083">
                <a:tc>
                  <a:txBody>
                    <a:bodyPr/>
                    <a:lstStyle/>
                    <a:p>
                      <a:pPr algn="ctr" fontAlgn="b"/>
                      <a:r>
                        <a:rPr lang="pt-BR" sz="1000" b="0" i="0" u="none" strike="noStrike">
                          <a:solidFill>
                            <a:srgbClr val="000000"/>
                          </a:solidFill>
                          <a:effectLst/>
                          <a:latin typeface="Arial" panose="020B0604020202020204" pitchFamily="34" charset="0"/>
                        </a:rPr>
                        <a:t>2016</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21.255,5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20.930,0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30.146,1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29.684,6 </a:t>
                      </a:r>
                    </a:p>
                  </a:txBody>
                  <a:tcPr marL="0" marR="108000" marT="0" marB="0" anchor="ctr">
                    <a:lnL>
                      <a:noFill/>
                    </a:lnL>
                    <a:lnR>
                      <a:noFill/>
                    </a:lnR>
                    <a:lnT>
                      <a:noFill/>
                    </a:lnT>
                    <a:lnB>
                      <a:noFill/>
                    </a:lnB>
                  </a:tcPr>
                </a:tc>
                <a:tc>
                  <a:txBody>
                    <a:bodyPr/>
                    <a:lstStyle/>
                    <a:p>
                      <a:endParaRPr lang="pt-B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461,5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-760,3 </a:t>
                      </a:r>
                    </a:p>
                  </a:txBody>
                  <a:tcPr marL="0" marR="108000" marT="0" marB="0" anchor="ctr">
                    <a:lnL>
                      <a:noFill/>
                    </a:lnL>
                    <a:lnR>
                      <a:noFill/>
                    </a:lnR>
                    <a:lnT>
                      <a:noFill/>
                    </a:lnT>
                    <a:lnB>
                      <a:noFill/>
                    </a:lnB>
                  </a:tcPr>
                </a:tc>
                <a:extLst>
                  <a:ext uri="{0D108BD9-81ED-4DB2-BD59-A6C34878D82A}">
                    <a16:rowId xmlns:a16="http://schemas.microsoft.com/office/drawing/2014/main" val="2319486916"/>
                  </a:ext>
                </a:extLst>
              </a:tr>
              <a:tr h="232083">
                <a:tc>
                  <a:txBody>
                    <a:bodyPr/>
                    <a:lstStyle/>
                    <a:p>
                      <a:pPr algn="ctr" fontAlgn="b"/>
                      <a:r>
                        <a:rPr lang="pt-BR" sz="1000" b="0" i="0" u="none" strike="noStrike">
                          <a:solidFill>
                            <a:srgbClr val="000000"/>
                          </a:solidFill>
                          <a:effectLst/>
                          <a:latin typeface="Arial" panose="020B0604020202020204" pitchFamily="34" charset="0"/>
                        </a:rPr>
                        <a:t>2017</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23.745,0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23.665,5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32.712,9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32.603,3 </a:t>
                      </a:r>
                    </a:p>
                  </a:txBody>
                  <a:tcPr marL="0" marR="108000" marT="0" marB="0" anchor="ctr">
                    <a:lnL>
                      <a:noFill/>
                    </a:lnL>
                    <a:lnR>
                      <a:noFill/>
                    </a:lnR>
                    <a:lnT>
                      <a:noFill/>
                    </a:lnT>
                    <a:lnB>
                      <a:noFill/>
                    </a:lnB>
                  </a:tcPr>
                </a:tc>
                <a:tc>
                  <a:txBody>
                    <a:bodyPr/>
                    <a:lstStyle/>
                    <a:p>
                      <a:endParaRPr lang="pt-B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109,5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-693,5 </a:t>
                      </a:r>
                    </a:p>
                  </a:txBody>
                  <a:tcPr marL="0" marR="108000" marT="0" marB="0" anchor="ctr">
                    <a:lnL>
                      <a:noFill/>
                    </a:lnL>
                    <a:lnR>
                      <a:noFill/>
                    </a:lnR>
                    <a:lnT>
                      <a:noFill/>
                    </a:lnT>
                    <a:lnB>
                      <a:noFill/>
                    </a:lnB>
                  </a:tcPr>
                </a:tc>
                <a:extLst>
                  <a:ext uri="{0D108BD9-81ED-4DB2-BD59-A6C34878D82A}">
                    <a16:rowId xmlns:a16="http://schemas.microsoft.com/office/drawing/2014/main" val="1717922547"/>
                  </a:ext>
                </a:extLst>
              </a:tr>
              <a:tr h="232083">
                <a:tc>
                  <a:txBody>
                    <a:bodyPr/>
                    <a:lstStyle/>
                    <a:p>
                      <a:pPr algn="ctr" fontAlgn="b"/>
                      <a:r>
                        <a:rPr lang="pt-BR" sz="1000" b="0" i="0" u="none" strike="noStrike">
                          <a:solidFill>
                            <a:srgbClr val="000000"/>
                          </a:solidFill>
                          <a:effectLst/>
                          <a:latin typeface="Arial" panose="020B0604020202020204" pitchFamily="34" charset="0"/>
                        </a:rPr>
                        <a:t>2018</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24.465,8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26.802,2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32.489,0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35.591,5 </a:t>
                      </a:r>
                    </a:p>
                  </a:txBody>
                  <a:tcPr marL="0" marR="108000" marT="0" marB="0" anchor="ctr">
                    <a:lnL>
                      <a:noFill/>
                    </a:lnL>
                    <a:lnR>
                      <a:noFill/>
                    </a:lnR>
                    <a:lnT>
                      <a:noFill/>
                    </a:lnT>
                    <a:lnB>
                      <a:noFill/>
                    </a:lnB>
                  </a:tcPr>
                </a:tc>
                <a:tc>
                  <a:txBody>
                    <a:bodyPr/>
                    <a:lstStyle/>
                    <a:p>
                      <a:endParaRPr lang="pt-BR"/>
                    </a:p>
                  </a:txBody>
                  <a:tcPr marL="0" marR="108000" marT="0" marB="0" anchor="ctr">
                    <a:lnL>
                      <a:noFill/>
                    </a:lnL>
                    <a:lnR>
                      <a:noFill/>
                    </a:lnR>
                    <a:lnT>
                      <a:noFill/>
                    </a:lnT>
                    <a:lnB>
                      <a:noFill/>
                    </a:lnB>
                  </a:tcPr>
                </a:tc>
                <a:tc>
                  <a:txBody>
                    <a:bodyPr/>
                    <a:lstStyle/>
                    <a:p>
                      <a:pPr algn="r" fontAlgn="b"/>
                      <a:r>
                        <a:rPr lang="pt-BR" sz="1000" b="0" i="0" u="none" strike="noStrike" dirty="0">
                          <a:solidFill>
                            <a:srgbClr val="FF0000"/>
                          </a:solidFill>
                          <a:effectLst/>
                          <a:latin typeface="Arial" panose="020B0604020202020204" pitchFamily="34" charset="0"/>
                        </a:rPr>
                        <a:t>-3.102,5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FF0000"/>
                          </a:solidFill>
                          <a:effectLst/>
                          <a:latin typeface="Arial" panose="020B0604020202020204" pitchFamily="34" charset="0"/>
                        </a:rPr>
                        <a:t>-1.780,5 </a:t>
                      </a:r>
                    </a:p>
                  </a:txBody>
                  <a:tcPr marL="0" marR="108000" marT="0" marB="0" anchor="ctr">
                    <a:lnL>
                      <a:noFill/>
                    </a:lnL>
                    <a:lnR>
                      <a:noFill/>
                    </a:lnR>
                    <a:lnT>
                      <a:noFill/>
                    </a:lnT>
                    <a:lnB>
                      <a:noFill/>
                    </a:lnB>
                  </a:tcPr>
                </a:tc>
                <a:extLst>
                  <a:ext uri="{0D108BD9-81ED-4DB2-BD59-A6C34878D82A}">
                    <a16:rowId xmlns:a16="http://schemas.microsoft.com/office/drawing/2014/main" val="1895665544"/>
                  </a:ext>
                </a:extLst>
              </a:tr>
              <a:tr h="232083">
                <a:tc>
                  <a:txBody>
                    <a:bodyPr/>
                    <a:lstStyle/>
                    <a:p>
                      <a:pPr algn="ctr" fontAlgn="b"/>
                      <a:r>
                        <a:rPr lang="pt-BR" sz="1000" b="0" i="0" u="none" strike="noStrike">
                          <a:solidFill>
                            <a:srgbClr val="000000"/>
                          </a:solidFill>
                          <a:effectLst/>
                          <a:latin typeface="Arial" panose="020B0604020202020204" pitchFamily="34" charset="0"/>
                        </a:rPr>
                        <a:t>2019</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29.997,1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26.003,2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38.189,7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33.105,0 </a:t>
                      </a:r>
                    </a:p>
                  </a:txBody>
                  <a:tcPr marL="0" marR="108000" marT="0" marB="0" anchor="ctr">
                    <a:lnL>
                      <a:noFill/>
                    </a:lnL>
                    <a:lnR>
                      <a:noFill/>
                    </a:lnR>
                    <a:lnT>
                      <a:noFill/>
                    </a:lnT>
                    <a:lnB>
                      <a:noFill/>
                    </a:lnB>
                  </a:tcPr>
                </a:tc>
                <a:tc>
                  <a:txBody>
                    <a:bodyPr/>
                    <a:lstStyle/>
                    <a:p>
                      <a:endParaRPr lang="pt-B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5.084,6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665,9 </a:t>
                      </a:r>
                    </a:p>
                  </a:txBody>
                  <a:tcPr marL="0" marR="108000" marT="0" marB="0" anchor="ctr">
                    <a:lnL>
                      <a:noFill/>
                    </a:lnL>
                    <a:lnR>
                      <a:noFill/>
                    </a:lnR>
                    <a:lnT>
                      <a:noFill/>
                    </a:lnT>
                    <a:lnB>
                      <a:noFill/>
                    </a:lnB>
                  </a:tcPr>
                </a:tc>
                <a:extLst>
                  <a:ext uri="{0D108BD9-81ED-4DB2-BD59-A6C34878D82A}">
                    <a16:rowId xmlns:a16="http://schemas.microsoft.com/office/drawing/2014/main" val="594788724"/>
                  </a:ext>
                </a:extLst>
              </a:tr>
              <a:tr h="232083">
                <a:tc>
                  <a:txBody>
                    <a:bodyPr/>
                    <a:lstStyle/>
                    <a:p>
                      <a:pPr algn="ctr" fontAlgn="b"/>
                      <a:r>
                        <a:rPr lang="pt-BR" sz="1000" b="0" i="0" u="none" strike="noStrike">
                          <a:solidFill>
                            <a:srgbClr val="000000"/>
                          </a:solidFill>
                          <a:effectLst/>
                          <a:latin typeface="Arial" panose="020B0604020202020204" pitchFamily="34" charset="0"/>
                        </a:rPr>
                        <a:t>2020</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29.463,9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26.446,1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35.889,5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32.213,6 </a:t>
                      </a:r>
                    </a:p>
                  </a:txBody>
                  <a:tcPr marL="0" marR="108000" marT="0" marB="0" anchor="ctr">
                    <a:lnL>
                      <a:noFill/>
                    </a:lnL>
                    <a:lnR>
                      <a:noFill/>
                    </a:lnR>
                    <a:lnT>
                      <a:noFill/>
                    </a:lnT>
                    <a:lnB>
                      <a:noFill/>
                    </a:lnB>
                  </a:tcPr>
                </a:tc>
                <a:tc>
                  <a:txBody>
                    <a:bodyPr/>
                    <a:lstStyle/>
                    <a:p>
                      <a:endParaRPr lang="pt-B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3.676,0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638,9 </a:t>
                      </a:r>
                    </a:p>
                  </a:txBody>
                  <a:tcPr marL="0" marR="108000" marT="0" marB="0" anchor="ctr">
                    <a:lnL>
                      <a:noFill/>
                    </a:lnL>
                    <a:lnR>
                      <a:noFill/>
                    </a:lnR>
                    <a:lnT>
                      <a:noFill/>
                    </a:lnT>
                    <a:lnB>
                      <a:noFill/>
                    </a:lnB>
                  </a:tcPr>
                </a:tc>
                <a:extLst>
                  <a:ext uri="{0D108BD9-81ED-4DB2-BD59-A6C34878D82A}">
                    <a16:rowId xmlns:a16="http://schemas.microsoft.com/office/drawing/2014/main" val="3611632185"/>
                  </a:ext>
                </a:extLst>
              </a:tr>
              <a:tr h="232083">
                <a:tc>
                  <a:txBody>
                    <a:bodyPr/>
                    <a:lstStyle/>
                    <a:p>
                      <a:pPr algn="ctr" fontAlgn="b"/>
                      <a:r>
                        <a:rPr lang="pt-BR" sz="1000" b="0" i="0" u="none" strike="noStrike">
                          <a:solidFill>
                            <a:srgbClr val="000000"/>
                          </a:solidFill>
                          <a:effectLst/>
                          <a:latin typeface="Arial" panose="020B0604020202020204" pitchFamily="34" charset="0"/>
                        </a:rPr>
                        <a:t>2021</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34.846,2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33.396,4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38.565,6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36.961,0 </a:t>
                      </a:r>
                    </a:p>
                  </a:txBody>
                  <a:tcPr marL="0" marR="108000" marT="0" marB="0" anchor="ctr">
                    <a:lnL>
                      <a:noFill/>
                    </a:lnL>
                    <a:lnR>
                      <a:noFill/>
                    </a:lnR>
                    <a:lnT>
                      <a:noFill/>
                    </a:lnT>
                    <a:lnB>
                      <a:noFill/>
                    </a:lnB>
                  </a:tcPr>
                </a:tc>
                <a:tc>
                  <a:txBody>
                    <a:bodyPr/>
                    <a:lstStyle/>
                    <a:p>
                      <a:endParaRPr lang="pt-B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1.604,6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893,3 </a:t>
                      </a:r>
                    </a:p>
                  </a:txBody>
                  <a:tcPr marL="0" marR="108000" marT="0" marB="0" anchor="ctr">
                    <a:lnL>
                      <a:noFill/>
                    </a:lnL>
                    <a:lnR>
                      <a:noFill/>
                    </a:lnR>
                    <a:lnT>
                      <a:noFill/>
                    </a:lnT>
                    <a:lnB>
                      <a:noFill/>
                    </a:lnB>
                  </a:tcPr>
                </a:tc>
                <a:extLst>
                  <a:ext uri="{0D108BD9-81ED-4DB2-BD59-A6C34878D82A}">
                    <a16:rowId xmlns:a16="http://schemas.microsoft.com/office/drawing/2014/main" val="220087990"/>
                  </a:ext>
                </a:extLst>
              </a:tr>
              <a:tr h="232083">
                <a:tc>
                  <a:txBody>
                    <a:bodyPr/>
                    <a:lstStyle/>
                    <a:p>
                      <a:pPr algn="ctr" fontAlgn="b"/>
                      <a:r>
                        <a:rPr lang="pt-BR" sz="1000" b="0" i="0" u="none" strike="noStrike">
                          <a:solidFill>
                            <a:srgbClr val="000000"/>
                          </a:solidFill>
                          <a:effectLst/>
                          <a:latin typeface="Arial" panose="020B0604020202020204" pitchFamily="34" charset="0"/>
                        </a:rPr>
                        <a:t>2022</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43.499,5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38.513,0 </a:t>
                      </a:r>
                    </a:p>
                  </a:txBody>
                  <a:tcPr marL="0" marR="108000" marT="0" marB="0" anchor="ctr">
                    <a:lnL>
                      <a:noFill/>
                    </a:lnL>
                    <a:lnR>
                      <a:noFill/>
                    </a:lnR>
                    <a:lnT>
                      <a:noFill/>
                    </a:lnT>
                    <a:lnB>
                      <a:noFill/>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45.509,7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40.292,8 </a:t>
                      </a:r>
                    </a:p>
                  </a:txBody>
                  <a:tcPr marL="0" marR="108000" marT="0" marB="0" anchor="ctr">
                    <a:lnL>
                      <a:noFill/>
                    </a:lnL>
                    <a:lnR>
                      <a:noFill/>
                    </a:lnR>
                    <a:lnT>
                      <a:noFill/>
                    </a:lnT>
                    <a:lnB>
                      <a:noFill/>
                    </a:lnB>
                  </a:tcPr>
                </a:tc>
                <a:tc>
                  <a:txBody>
                    <a:bodyPr/>
                    <a:lstStyle/>
                    <a:p>
                      <a:endParaRPr lang="pt-B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5.216,9 </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4.957,3 </a:t>
                      </a:r>
                    </a:p>
                  </a:txBody>
                  <a:tcPr marL="0" marR="108000" marT="0" marB="0" anchor="ctr">
                    <a:lnL>
                      <a:noFill/>
                    </a:lnL>
                    <a:lnR>
                      <a:noFill/>
                    </a:lnR>
                    <a:lnT>
                      <a:noFill/>
                    </a:lnT>
                    <a:lnB>
                      <a:noFill/>
                    </a:lnB>
                  </a:tcPr>
                </a:tc>
                <a:extLst>
                  <a:ext uri="{0D108BD9-81ED-4DB2-BD59-A6C34878D82A}">
                    <a16:rowId xmlns:a16="http://schemas.microsoft.com/office/drawing/2014/main" val="2028900413"/>
                  </a:ext>
                </a:extLst>
              </a:tr>
              <a:tr h="232083">
                <a:tc>
                  <a:txBody>
                    <a:bodyPr/>
                    <a:lstStyle/>
                    <a:p>
                      <a:pPr algn="ctr" fontAlgn="b"/>
                      <a:r>
                        <a:rPr lang="pt-BR" sz="1000" b="0" i="0" u="none" strike="noStrike" dirty="0">
                          <a:solidFill>
                            <a:srgbClr val="000000"/>
                          </a:solidFill>
                          <a:effectLst/>
                          <a:latin typeface="Arial" panose="020B0604020202020204" pitchFamily="34" charset="0"/>
                        </a:rPr>
                        <a:t>2023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41.984,7 </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39.148,7 </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endParaRPr lang="pt-BR" sz="1000" b="0" i="0" u="none" strike="noStrike" dirty="0">
                        <a:solidFill>
                          <a:srgbClr val="000000"/>
                        </a:solidFill>
                        <a:effectLst/>
                        <a:latin typeface="Arial" panose="020B0604020202020204" pitchFamily="34" charset="0"/>
                      </a:endParaRP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a:solidFill>
                            <a:srgbClr val="000000"/>
                          </a:solidFill>
                          <a:effectLst/>
                          <a:latin typeface="Arial" panose="020B0604020202020204" pitchFamily="34" charset="0"/>
                        </a:rPr>
                        <a:t>   41.984,7 </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39.148,7 </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endParaRPr lang="pt-B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2.836,0 </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2.564,1 </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9920038"/>
                  </a:ext>
                </a:extLst>
              </a:tr>
              <a:tr h="0">
                <a:tc rowSpan="2" gridSpan="2">
                  <a:txBody>
                    <a:bodyPr/>
                    <a:lstStyle/>
                    <a:p>
                      <a:pPr algn="ctr" fontAlgn="ctr"/>
                      <a:r>
                        <a:rPr lang="pt-BR" sz="1000" b="1" i="0" u="none" strike="noStrike" dirty="0" err="1">
                          <a:solidFill>
                            <a:srgbClr val="000000"/>
                          </a:solidFill>
                          <a:effectLst/>
                          <a:latin typeface="Arial" panose="020B0604020202020204" pitchFamily="34" charset="0"/>
                        </a:rPr>
                        <a:t>Tx</a:t>
                      </a:r>
                      <a:r>
                        <a:rPr lang="pt-BR" sz="1000" b="1" i="0" u="none" strike="noStrike" dirty="0">
                          <a:solidFill>
                            <a:srgbClr val="000000"/>
                          </a:solidFill>
                          <a:effectLst/>
                          <a:latin typeface="Arial" panose="020B0604020202020204" pitchFamily="34" charset="0"/>
                        </a:rPr>
                        <a:t>. Crescimento médio a.a. (%)</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pt-BR"/>
                    </a:p>
                  </a:txBody>
                  <a:tcPr/>
                </a:tc>
                <a:tc>
                  <a:txBody>
                    <a:bodyPr/>
                    <a:lstStyle/>
                    <a:p>
                      <a:pPr algn="ctr" fontAlgn="b"/>
                      <a:r>
                        <a:rPr lang="pt-BR" sz="1000" b="1" i="0" u="none" strike="noStrike" dirty="0">
                          <a:solidFill>
                            <a:srgbClr val="000000"/>
                          </a:solidFill>
                          <a:effectLst/>
                          <a:latin typeface="Arial" panose="020B0604020202020204" pitchFamily="34" charset="0"/>
                        </a:rPr>
                        <a:t>2011-2018</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000" b="1" i="0" u="none" strike="noStrike" dirty="0">
                          <a:solidFill>
                            <a:srgbClr val="000000"/>
                          </a:solidFill>
                          <a:effectLst/>
                          <a:latin typeface="Arial" panose="020B0604020202020204" pitchFamily="34" charset="0"/>
                        </a:rPr>
                        <a:t>0,6%</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pt-BR" sz="1000" b="1" i="0" u="none" strike="noStrike" dirty="0">
                          <a:solidFill>
                            <a:srgbClr val="000000"/>
                          </a:solidFill>
                          <a:effectLst/>
                          <a:latin typeface="Arial" panose="020B0604020202020204" pitchFamily="34" charset="0"/>
                        </a:rPr>
                        <a:t>3,0%</a:t>
                      </a: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endParaRPr lang="pt-BR" dirty="0"/>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pt-BR" sz="1000" b="0" i="0" u="none" strike="noStrike" dirty="0">
                        <a:solidFill>
                          <a:srgbClr val="000000"/>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pt-BR" sz="1000" b="0" i="0" u="none" strike="noStrike" dirty="0">
                        <a:solidFill>
                          <a:srgbClr val="000000"/>
                        </a:solidFill>
                        <a:effectLst/>
                        <a:latin typeface="Arial" panose="020B0604020202020204" pitchFamily="34" charset="0"/>
                      </a:endParaRPr>
                    </a:p>
                  </a:txBody>
                  <a:tcPr marL="0" marR="0" marT="0"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2323399"/>
                  </a:ext>
                </a:extLst>
              </a:tr>
              <a:tr h="0">
                <a:tc gridSpan="2" vMerge="1">
                  <a:txBody>
                    <a:bodyPr/>
                    <a:lstStyle/>
                    <a:p>
                      <a:endParaRPr lang="pt-BR"/>
                    </a:p>
                  </a:txBody>
                  <a:tcPr/>
                </a:tc>
                <a:tc hMerge="1" vMerge="1">
                  <a:txBody>
                    <a:bodyPr/>
                    <a:lstStyle/>
                    <a:p>
                      <a:endParaRPr lang="pt-BR"/>
                    </a:p>
                  </a:txBody>
                  <a:tcPr/>
                </a:tc>
                <a:tc>
                  <a:txBody>
                    <a:bodyPr/>
                    <a:lstStyle/>
                    <a:p>
                      <a:pPr algn="ctr" fontAlgn="b"/>
                      <a:r>
                        <a:rPr lang="pt-BR" sz="1000" b="1" i="0" u="none" strike="noStrike" dirty="0">
                          <a:solidFill>
                            <a:srgbClr val="000000"/>
                          </a:solidFill>
                          <a:effectLst/>
                          <a:latin typeface="Arial" panose="020B0604020202020204" pitchFamily="34" charset="0"/>
                        </a:rPr>
                        <a:t>2019-2023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000" b="1" i="0" u="none" strike="noStrike" dirty="0">
                          <a:solidFill>
                            <a:srgbClr val="000000"/>
                          </a:solidFill>
                          <a:effectLst/>
                          <a:latin typeface="Arial" panose="020B0604020202020204" pitchFamily="34" charset="0"/>
                        </a:rPr>
                        <a:t>2,4%</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000" b="1" i="0" u="none" strike="noStrike" dirty="0">
                          <a:solidFill>
                            <a:srgbClr val="000000"/>
                          </a:solidFill>
                          <a:effectLst/>
                          <a:latin typeface="Arial" panose="020B0604020202020204" pitchFamily="34" charset="0"/>
                        </a:rPr>
                        <a:t>4,3%</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endParaRPr lang="pt-BR" dirty="0"/>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000" b="0" i="0" u="none" strike="noStrike" dirty="0">
                          <a:solidFill>
                            <a:srgbClr val="000000"/>
                          </a:solidFill>
                          <a:effectLst/>
                          <a:latin typeface="Arial" panose="020B0604020202020204" pitchFamily="34" charset="0"/>
                        </a:rPr>
                        <a:t>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000" b="0" i="0" u="none" strike="noStrike" dirty="0">
                          <a:solidFill>
                            <a:srgbClr val="000000"/>
                          </a:solidFill>
                          <a:effectLst/>
                          <a:latin typeface="Arial" panose="020B0604020202020204" pitchFamily="34" charset="0"/>
                        </a:rPr>
                        <a:t>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3092687"/>
                  </a:ext>
                </a:extLst>
              </a:tr>
            </a:tbl>
          </a:graphicData>
        </a:graphic>
      </p:graphicFrame>
      <p:graphicFrame>
        <p:nvGraphicFramePr>
          <p:cNvPr id="13" name="Gráfico 12">
            <a:extLst>
              <a:ext uri="{FF2B5EF4-FFF2-40B4-BE49-F238E27FC236}">
                <a16:creationId xmlns:a16="http://schemas.microsoft.com/office/drawing/2014/main" id="{B62AB358-127D-43A0-885F-8CFA6ABECA9A}"/>
              </a:ext>
            </a:extLst>
          </p:cNvPr>
          <p:cNvGraphicFramePr>
            <a:graphicFrameLocks/>
          </p:cNvGraphicFramePr>
          <p:nvPr>
            <p:extLst>
              <p:ext uri="{D42A27DB-BD31-4B8C-83A1-F6EECF244321}">
                <p14:modId xmlns:p14="http://schemas.microsoft.com/office/powerpoint/2010/main" val="1039880432"/>
              </p:ext>
            </p:extLst>
          </p:nvPr>
        </p:nvGraphicFramePr>
        <p:xfrm>
          <a:off x="6622676" y="355771"/>
          <a:ext cx="4861112" cy="3016017"/>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14" name="CaixaDeTexto 6">
                <a:extLst>
                  <a:ext uri="{FF2B5EF4-FFF2-40B4-BE49-F238E27FC236}">
                    <a16:creationId xmlns:a16="http://schemas.microsoft.com/office/drawing/2014/main" id="{3BD6F8A3-74CA-4267-9DCA-D0A860841B12}"/>
                  </a:ext>
                </a:extLst>
              </p:cNvPr>
              <p:cNvSpPr txBox="1"/>
              <p:nvPr/>
            </p:nvSpPr>
            <p:spPr>
              <a:xfrm>
                <a:off x="7474495" y="1619777"/>
                <a:ext cx="1047274" cy="43678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pt-BR" sz="1100" b="0" dirty="0">
                    <a:solidFill>
                      <a:schemeClr val="accent5">
                        <a:lumMod val="75000"/>
                      </a:schemeClr>
                    </a:solidFill>
                  </a:rPr>
                  <a:t>Tx. de </a:t>
                </a:r>
                <a14:m>
                  <m:oMath xmlns:m="http://schemas.openxmlformats.org/officeDocument/2006/math">
                    <m:r>
                      <m:rPr>
                        <m:sty m:val="p"/>
                      </m:rPr>
                      <a:rPr lang="pt-BR" sz="1100" b="0" i="0">
                        <a:solidFill>
                          <a:schemeClr val="accent5">
                            <a:lumMod val="75000"/>
                          </a:schemeClr>
                        </a:solidFill>
                        <a:latin typeface="Cambria Math" panose="02040503050406030204" pitchFamily="18" charset="0"/>
                      </a:rPr>
                      <m:t>Δ</m:t>
                    </m:r>
                  </m:oMath>
                </a14:m>
                <a:r>
                  <a:rPr lang="pt-BR" sz="1100" b="0" i="0" dirty="0">
                    <a:solidFill>
                      <a:schemeClr val="accent5">
                        <a:lumMod val="75000"/>
                      </a:schemeClr>
                    </a:solidFill>
                    <a:latin typeface="Cambria Math" panose="02040503050406030204" pitchFamily="18" charset="0"/>
                  </a:rPr>
                  <a:t> média</a:t>
                </a:r>
              </a:p>
              <a:p>
                <a:pPr algn="ctr"/>
                <a:r>
                  <a:rPr lang="pt-BR" sz="1100" b="0" dirty="0">
                    <a:solidFill>
                      <a:schemeClr val="accent5">
                        <a:lumMod val="75000"/>
                      </a:schemeClr>
                    </a:solidFill>
                  </a:rPr>
                  <a:t>+0,6% </a:t>
                </a:r>
                <a:r>
                  <a:rPr lang="pt-BR" sz="1100" dirty="0">
                    <a:solidFill>
                      <a:schemeClr val="accent5">
                        <a:lumMod val="75000"/>
                      </a:schemeClr>
                    </a:solidFill>
                  </a:rPr>
                  <a:t>a.a.</a:t>
                </a:r>
              </a:p>
            </p:txBody>
          </p:sp>
        </mc:Choice>
        <mc:Fallback xmlns="">
          <p:sp>
            <p:nvSpPr>
              <p:cNvPr id="14" name="CaixaDeTexto 6">
                <a:extLst>
                  <a:ext uri="{FF2B5EF4-FFF2-40B4-BE49-F238E27FC236}">
                    <a16:creationId xmlns:a16="http://schemas.microsoft.com/office/drawing/2014/main" id="{3BD6F8A3-74CA-4267-9DCA-D0A860841B12}"/>
                  </a:ext>
                </a:extLst>
              </p:cNvPr>
              <p:cNvSpPr txBox="1">
                <a:spLocks noRot="1" noChangeAspect="1" noMove="1" noResize="1" noEditPoints="1" noAdjustHandles="1" noChangeArrowheads="1" noChangeShapeType="1" noTextEdit="1"/>
              </p:cNvSpPr>
              <p:nvPr/>
            </p:nvSpPr>
            <p:spPr>
              <a:xfrm>
                <a:off x="7474495" y="1619777"/>
                <a:ext cx="1047274" cy="436786"/>
              </a:xfrm>
              <a:prstGeom prst="rect">
                <a:avLst/>
              </a:prstGeom>
              <a:blipFill>
                <a:blip r:embed="rId4"/>
                <a:stretch>
                  <a:fillRect t="-1408" b="-845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7">
                <a:extLst>
                  <a:ext uri="{FF2B5EF4-FFF2-40B4-BE49-F238E27FC236}">
                    <a16:creationId xmlns:a16="http://schemas.microsoft.com/office/drawing/2014/main" id="{C60B0119-F494-4709-9726-CCDC0F2D320C}"/>
                  </a:ext>
                </a:extLst>
              </p:cNvPr>
              <p:cNvSpPr txBox="1"/>
              <p:nvPr/>
            </p:nvSpPr>
            <p:spPr>
              <a:xfrm>
                <a:off x="9856479" y="1085523"/>
                <a:ext cx="1047274" cy="43678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pt-BR" sz="1100" b="0" dirty="0">
                    <a:solidFill>
                      <a:schemeClr val="accent5">
                        <a:lumMod val="75000"/>
                      </a:schemeClr>
                    </a:solidFill>
                  </a:rPr>
                  <a:t>Tx. de </a:t>
                </a:r>
                <a14:m>
                  <m:oMath xmlns:m="http://schemas.openxmlformats.org/officeDocument/2006/math">
                    <m:r>
                      <m:rPr>
                        <m:sty m:val="p"/>
                      </m:rPr>
                      <a:rPr lang="pt-BR" sz="1100" b="0" i="0">
                        <a:solidFill>
                          <a:schemeClr val="accent5">
                            <a:lumMod val="75000"/>
                          </a:schemeClr>
                        </a:solidFill>
                        <a:latin typeface="Cambria Math" panose="02040503050406030204" pitchFamily="18" charset="0"/>
                      </a:rPr>
                      <m:t>Δ</m:t>
                    </m:r>
                  </m:oMath>
                </a14:m>
                <a:r>
                  <a:rPr lang="pt-BR" sz="1100" b="0" i="0" dirty="0">
                    <a:solidFill>
                      <a:schemeClr val="accent5">
                        <a:lumMod val="75000"/>
                      </a:schemeClr>
                    </a:solidFill>
                    <a:latin typeface="Cambria Math" panose="02040503050406030204" pitchFamily="18" charset="0"/>
                  </a:rPr>
                  <a:t> média</a:t>
                </a:r>
              </a:p>
              <a:p>
                <a:pPr algn="ctr"/>
                <a:r>
                  <a:rPr lang="pt-BR" sz="1100" b="0" dirty="0">
                    <a:solidFill>
                      <a:schemeClr val="accent5">
                        <a:lumMod val="75000"/>
                      </a:schemeClr>
                    </a:solidFill>
                  </a:rPr>
                  <a:t>+2,4% </a:t>
                </a:r>
                <a:r>
                  <a:rPr lang="pt-BR" sz="1100" dirty="0">
                    <a:solidFill>
                      <a:schemeClr val="accent5">
                        <a:lumMod val="75000"/>
                      </a:schemeClr>
                    </a:solidFill>
                  </a:rPr>
                  <a:t>a.a.</a:t>
                </a:r>
              </a:p>
            </p:txBody>
          </p:sp>
        </mc:Choice>
        <mc:Fallback xmlns="">
          <p:sp>
            <p:nvSpPr>
              <p:cNvPr id="15" name="CaixaDeTexto 7">
                <a:extLst>
                  <a:ext uri="{FF2B5EF4-FFF2-40B4-BE49-F238E27FC236}">
                    <a16:creationId xmlns:a16="http://schemas.microsoft.com/office/drawing/2014/main" id="{C60B0119-F494-4709-9726-CCDC0F2D320C}"/>
                  </a:ext>
                </a:extLst>
              </p:cNvPr>
              <p:cNvSpPr txBox="1">
                <a:spLocks noRot="1" noChangeAspect="1" noMove="1" noResize="1" noEditPoints="1" noAdjustHandles="1" noChangeArrowheads="1" noChangeShapeType="1" noTextEdit="1"/>
              </p:cNvSpPr>
              <p:nvPr/>
            </p:nvSpPr>
            <p:spPr>
              <a:xfrm>
                <a:off x="9856479" y="1085523"/>
                <a:ext cx="1047274" cy="436786"/>
              </a:xfrm>
              <a:prstGeom prst="rect">
                <a:avLst/>
              </a:prstGeom>
              <a:blipFill>
                <a:blip r:embed="rId5"/>
                <a:stretch>
                  <a:fillRect t="-1389" b="-6944"/>
                </a:stretch>
              </a:blipFill>
            </p:spPr>
            <p:txBody>
              <a:bodyPr/>
              <a:lstStyle/>
              <a:p>
                <a:r>
                  <a:rPr lang="pt-BR">
                    <a:noFill/>
                  </a:rPr>
                  <a:t> </a:t>
                </a:r>
              </a:p>
            </p:txBody>
          </p:sp>
        </mc:Fallback>
      </mc:AlternateContent>
      <p:graphicFrame>
        <p:nvGraphicFramePr>
          <p:cNvPr id="16" name="Gráfico 15">
            <a:extLst>
              <a:ext uri="{FF2B5EF4-FFF2-40B4-BE49-F238E27FC236}">
                <a16:creationId xmlns:a16="http://schemas.microsoft.com/office/drawing/2014/main" id="{8BCAE1BD-5BF5-4A0F-ABBC-66D2999BE1F3}"/>
              </a:ext>
            </a:extLst>
          </p:cNvPr>
          <p:cNvGraphicFramePr>
            <a:graphicFrameLocks/>
          </p:cNvGraphicFramePr>
          <p:nvPr>
            <p:extLst>
              <p:ext uri="{D42A27DB-BD31-4B8C-83A1-F6EECF244321}">
                <p14:modId xmlns:p14="http://schemas.microsoft.com/office/powerpoint/2010/main" val="80481025"/>
              </p:ext>
            </p:extLst>
          </p:nvPr>
        </p:nvGraphicFramePr>
        <p:xfrm>
          <a:off x="6622420" y="3429000"/>
          <a:ext cx="4861368" cy="3149336"/>
        </p:xfrm>
        <a:graphic>
          <a:graphicData uri="http://schemas.openxmlformats.org/drawingml/2006/chart">
            <c:chart xmlns:c="http://schemas.openxmlformats.org/drawingml/2006/chart" xmlns:r="http://schemas.openxmlformats.org/officeDocument/2006/relationships" r:id="rId6"/>
          </a:graphicData>
        </a:graphic>
      </p:graphicFrame>
      <p:sp>
        <p:nvSpPr>
          <p:cNvPr id="11" name="CaixaDeTexto 10">
            <a:extLst>
              <a:ext uri="{FF2B5EF4-FFF2-40B4-BE49-F238E27FC236}">
                <a16:creationId xmlns:a16="http://schemas.microsoft.com/office/drawing/2014/main" id="{D03640FB-5414-4D09-A381-467D2CDC0119}"/>
              </a:ext>
            </a:extLst>
          </p:cNvPr>
          <p:cNvSpPr txBox="1"/>
          <p:nvPr/>
        </p:nvSpPr>
        <p:spPr>
          <a:xfrm>
            <a:off x="4983968" y="691055"/>
            <a:ext cx="1007007" cy="253916"/>
          </a:xfrm>
          <a:prstGeom prst="rect">
            <a:avLst/>
          </a:prstGeom>
          <a:noFill/>
        </p:spPr>
        <p:txBody>
          <a:bodyPr wrap="none" rtlCol="0">
            <a:spAutoFit/>
          </a:bodyPr>
          <a:lstStyle/>
          <a:p>
            <a:r>
              <a:rPr lang="pt-BR" sz="1050" b="1" dirty="0"/>
              <a:t>Em R$ milhões</a:t>
            </a:r>
          </a:p>
        </p:txBody>
      </p:sp>
      <p:sp>
        <p:nvSpPr>
          <p:cNvPr id="2" name="Retângulo 1">
            <a:extLst>
              <a:ext uri="{FF2B5EF4-FFF2-40B4-BE49-F238E27FC236}">
                <a16:creationId xmlns:a16="http://schemas.microsoft.com/office/drawing/2014/main" id="{A86C3EB9-00FF-4BE5-90B2-C396BEFA6196}"/>
              </a:ext>
            </a:extLst>
          </p:cNvPr>
          <p:cNvSpPr/>
          <p:nvPr/>
        </p:nvSpPr>
        <p:spPr>
          <a:xfrm>
            <a:off x="356140" y="5921596"/>
            <a:ext cx="5634835" cy="600164"/>
          </a:xfrm>
          <a:prstGeom prst="rect">
            <a:avLst/>
          </a:prstGeom>
        </p:spPr>
        <p:txBody>
          <a:bodyPr wrap="square">
            <a:spAutoFit/>
          </a:bodyPr>
          <a:lstStyle/>
          <a:p>
            <a:r>
              <a:rPr lang="pt-BR" sz="1100" b="1" dirty="0"/>
              <a:t>Fonte</a:t>
            </a:r>
            <a:r>
              <a:rPr lang="pt-BR" sz="1100" dirty="0"/>
              <a:t>: Secretaria de Estado da Economia/EOF.</a:t>
            </a:r>
          </a:p>
          <a:p>
            <a:r>
              <a:rPr lang="pt-BR" sz="1100" b="1" dirty="0"/>
              <a:t>Nota</a:t>
            </a:r>
            <a:r>
              <a:rPr lang="pt-BR" sz="1100" dirty="0"/>
              <a:t>: Ajuste realizado em 2018 e 2019 corrigindo o valor da folha de pagamento paga em 2019 e não empenhada em 2018.</a:t>
            </a:r>
          </a:p>
        </p:txBody>
      </p:sp>
    </p:spTree>
    <p:extLst>
      <p:ext uri="{BB962C8B-B14F-4D97-AF65-F5344CB8AC3E}">
        <p14:creationId xmlns:p14="http://schemas.microsoft.com/office/powerpoint/2010/main" val="321222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EA6FBBEB-A39E-47D0-B8F6-3EDB7056184B}"/>
              </a:ext>
            </a:extLst>
          </p:cNvPr>
          <p:cNvSpPr>
            <a:spLocks noGrp="1"/>
          </p:cNvSpPr>
          <p:nvPr>
            <p:ph type="ftr" sz="quarter" idx="11"/>
          </p:nvPr>
        </p:nvSpPr>
        <p:spPr/>
        <p:txBody>
          <a:bodyPr/>
          <a:lstStyle/>
          <a:p>
            <a:r>
              <a:rPr lang="pt-BR"/>
              <a:t>Análise da Despesa | Secretaria de Estado da Economia</a:t>
            </a:r>
            <a:endParaRPr lang="pt-BR" dirty="0"/>
          </a:p>
        </p:txBody>
      </p:sp>
      <p:sp>
        <p:nvSpPr>
          <p:cNvPr id="4" name="Título 3">
            <a:extLst>
              <a:ext uri="{FF2B5EF4-FFF2-40B4-BE49-F238E27FC236}">
                <a16:creationId xmlns:a16="http://schemas.microsoft.com/office/drawing/2014/main" id="{0C8D372B-A177-4BF8-AD82-37D131CF9D1A}"/>
              </a:ext>
            </a:extLst>
          </p:cNvPr>
          <p:cNvSpPr>
            <a:spLocks noGrp="1"/>
          </p:cNvSpPr>
          <p:nvPr>
            <p:ph type="title"/>
          </p:nvPr>
        </p:nvSpPr>
        <p:spPr/>
        <p:txBody>
          <a:bodyPr/>
          <a:lstStyle/>
          <a:p>
            <a:r>
              <a:rPr lang="pt-BR" dirty="0"/>
              <a:t>Despesas</a:t>
            </a:r>
          </a:p>
        </p:txBody>
      </p:sp>
      <p:sp>
        <p:nvSpPr>
          <p:cNvPr id="5" name="Subtítulo 4">
            <a:extLst>
              <a:ext uri="{FF2B5EF4-FFF2-40B4-BE49-F238E27FC236}">
                <a16:creationId xmlns:a16="http://schemas.microsoft.com/office/drawing/2014/main" id="{69640D79-4FBA-4CA0-A0D5-8606397D81D2}"/>
              </a:ext>
            </a:extLst>
          </p:cNvPr>
          <p:cNvSpPr>
            <a:spLocks noGrp="1"/>
          </p:cNvSpPr>
          <p:nvPr>
            <p:ph type="subTitle" idx="13"/>
          </p:nvPr>
        </p:nvSpPr>
        <p:spPr/>
        <p:txBody>
          <a:bodyPr/>
          <a:lstStyle/>
          <a:p>
            <a:r>
              <a:rPr lang="pt-BR" dirty="0"/>
              <a:t>Detalhamento por GND</a:t>
            </a:r>
          </a:p>
        </p:txBody>
      </p:sp>
      <p:sp>
        <p:nvSpPr>
          <p:cNvPr id="6" name="Espaço Reservado para Número de Slide 5">
            <a:extLst>
              <a:ext uri="{FF2B5EF4-FFF2-40B4-BE49-F238E27FC236}">
                <a16:creationId xmlns:a16="http://schemas.microsoft.com/office/drawing/2014/main" id="{664D41F9-C3E8-42DA-A7B7-FFAE82DA95B2}"/>
              </a:ext>
            </a:extLst>
          </p:cNvPr>
          <p:cNvSpPr>
            <a:spLocks noGrp="1"/>
          </p:cNvSpPr>
          <p:nvPr>
            <p:ph type="sldNum" sz="quarter" idx="12"/>
          </p:nvPr>
        </p:nvSpPr>
        <p:spPr/>
        <p:txBody>
          <a:bodyPr/>
          <a:lstStyle/>
          <a:p>
            <a:fld id="{FAACE0D2-E678-453C-8082-E08B461DE721}" type="slidenum">
              <a:rPr lang="pt-BR" smtClean="0"/>
              <a:pPr/>
              <a:t>26</a:t>
            </a:fld>
            <a:endParaRPr lang="pt-BR" dirty="0"/>
          </a:p>
        </p:txBody>
      </p:sp>
      <p:sp>
        <p:nvSpPr>
          <p:cNvPr id="21" name="Espaço Reservado para Data 20">
            <a:extLst>
              <a:ext uri="{FF2B5EF4-FFF2-40B4-BE49-F238E27FC236}">
                <a16:creationId xmlns:a16="http://schemas.microsoft.com/office/drawing/2014/main" id="{FB5CB9B0-BF6F-408B-8138-97603C76C074}"/>
              </a:ext>
            </a:extLst>
          </p:cNvPr>
          <p:cNvSpPr>
            <a:spLocks noGrp="1"/>
          </p:cNvSpPr>
          <p:nvPr>
            <p:ph type="dt" sz="half" idx="10"/>
          </p:nvPr>
        </p:nvSpPr>
        <p:spPr/>
        <p:txBody>
          <a:bodyPr/>
          <a:lstStyle/>
          <a:p>
            <a:fld id="{5B299B94-14BB-43A7-B503-6D3CA84CD593}" type="datetime1">
              <a:rPr lang="pt-BR" smtClean="0"/>
              <a:t>28/08/2024</a:t>
            </a:fld>
            <a:endParaRPr lang="pt-BR" dirty="0"/>
          </a:p>
        </p:txBody>
      </p:sp>
      <p:graphicFrame>
        <p:nvGraphicFramePr>
          <p:cNvPr id="2" name="Tabela 1">
            <a:extLst>
              <a:ext uri="{FF2B5EF4-FFF2-40B4-BE49-F238E27FC236}">
                <a16:creationId xmlns:a16="http://schemas.microsoft.com/office/drawing/2014/main" id="{7E1B4205-8579-4118-AE5B-E1F29022930A}"/>
              </a:ext>
            </a:extLst>
          </p:cNvPr>
          <p:cNvGraphicFramePr>
            <a:graphicFrameLocks noGrp="1"/>
          </p:cNvGraphicFramePr>
          <p:nvPr>
            <p:extLst>
              <p:ext uri="{D42A27DB-BD31-4B8C-83A1-F6EECF244321}">
                <p14:modId xmlns:p14="http://schemas.microsoft.com/office/powerpoint/2010/main" val="2130921991"/>
              </p:ext>
            </p:extLst>
          </p:nvPr>
        </p:nvGraphicFramePr>
        <p:xfrm>
          <a:off x="156366" y="1254959"/>
          <a:ext cx="7709673" cy="1907928"/>
        </p:xfrm>
        <a:graphic>
          <a:graphicData uri="http://schemas.openxmlformats.org/drawingml/2006/table">
            <a:tbl>
              <a:tblPr/>
              <a:tblGrid>
                <a:gridCol w="741924">
                  <a:extLst>
                    <a:ext uri="{9D8B030D-6E8A-4147-A177-3AD203B41FA5}">
                      <a16:colId xmlns:a16="http://schemas.microsoft.com/office/drawing/2014/main" val="4158805622"/>
                    </a:ext>
                  </a:extLst>
                </a:gridCol>
                <a:gridCol w="741924">
                  <a:extLst>
                    <a:ext uri="{9D8B030D-6E8A-4147-A177-3AD203B41FA5}">
                      <a16:colId xmlns:a16="http://schemas.microsoft.com/office/drawing/2014/main" val="3150574049"/>
                    </a:ext>
                  </a:extLst>
                </a:gridCol>
                <a:gridCol w="741924">
                  <a:extLst>
                    <a:ext uri="{9D8B030D-6E8A-4147-A177-3AD203B41FA5}">
                      <a16:colId xmlns:a16="http://schemas.microsoft.com/office/drawing/2014/main" val="2354302699"/>
                    </a:ext>
                  </a:extLst>
                </a:gridCol>
                <a:gridCol w="741924">
                  <a:extLst>
                    <a:ext uri="{9D8B030D-6E8A-4147-A177-3AD203B41FA5}">
                      <a16:colId xmlns:a16="http://schemas.microsoft.com/office/drawing/2014/main" val="1815123571"/>
                    </a:ext>
                  </a:extLst>
                </a:gridCol>
                <a:gridCol w="741924">
                  <a:extLst>
                    <a:ext uri="{9D8B030D-6E8A-4147-A177-3AD203B41FA5}">
                      <a16:colId xmlns:a16="http://schemas.microsoft.com/office/drawing/2014/main" val="282975478"/>
                    </a:ext>
                  </a:extLst>
                </a:gridCol>
                <a:gridCol w="741924">
                  <a:extLst>
                    <a:ext uri="{9D8B030D-6E8A-4147-A177-3AD203B41FA5}">
                      <a16:colId xmlns:a16="http://schemas.microsoft.com/office/drawing/2014/main" val="2460298845"/>
                    </a:ext>
                  </a:extLst>
                </a:gridCol>
                <a:gridCol w="741924">
                  <a:extLst>
                    <a:ext uri="{9D8B030D-6E8A-4147-A177-3AD203B41FA5}">
                      <a16:colId xmlns:a16="http://schemas.microsoft.com/office/drawing/2014/main" val="1679542267"/>
                    </a:ext>
                  </a:extLst>
                </a:gridCol>
                <a:gridCol w="741924">
                  <a:extLst>
                    <a:ext uri="{9D8B030D-6E8A-4147-A177-3AD203B41FA5}">
                      <a16:colId xmlns:a16="http://schemas.microsoft.com/office/drawing/2014/main" val="725208226"/>
                    </a:ext>
                  </a:extLst>
                </a:gridCol>
                <a:gridCol w="928683">
                  <a:extLst>
                    <a:ext uri="{9D8B030D-6E8A-4147-A177-3AD203B41FA5}">
                      <a16:colId xmlns:a16="http://schemas.microsoft.com/office/drawing/2014/main" val="961164223"/>
                    </a:ext>
                  </a:extLst>
                </a:gridCol>
                <a:gridCol w="845598">
                  <a:extLst>
                    <a:ext uri="{9D8B030D-6E8A-4147-A177-3AD203B41FA5}">
                      <a16:colId xmlns:a16="http://schemas.microsoft.com/office/drawing/2014/main" val="391242687"/>
                    </a:ext>
                  </a:extLst>
                </a:gridCol>
              </a:tblGrid>
              <a:tr h="211992">
                <a:tc rowSpan="2">
                  <a:txBody>
                    <a:bodyPr/>
                    <a:lstStyle/>
                    <a:p>
                      <a:pPr algn="ctr" fontAlgn="b"/>
                      <a:r>
                        <a:rPr lang="pt-BR" sz="1000" b="1" i="0" u="none" strike="noStrike" dirty="0">
                          <a:solidFill>
                            <a:schemeClr val="bg1"/>
                          </a:solidFill>
                          <a:effectLst/>
                          <a:latin typeface="Arial" panose="020B0604020202020204" pitchFamily="34" charset="0"/>
                        </a:rPr>
                        <a:t>GND</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E52"/>
                    </a:solidFill>
                  </a:tcPr>
                </a:tc>
                <a:tc rowSpan="2">
                  <a:txBody>
                    <a:bodyPr/>
                    <a:lstStyle/>
                    <a:p>
                      <a:pPr algn="ctr" fontAlgn="b"/>
                      <a:r>
                        <a:rPr lang="pt-BR" sz="1000" b="1" i="0" u="none" strike="noStrike" dirty="0">
                          <a:solidFill>
                            <a:schemeClr val="bg1"/>
                          </a:solidFill>
                          <a:effectLst/>
                          <a:latin typeface="Arial" panose="020B0604020202020204" pitchFamily="34" charset="0"/>
                        </a:rPr>
                        <a:t>2011</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E52"/>
                    </a:solidFill>
                  </a:tcPr>
                </a:tc>
                <a:tc rowSpan="2">
                  <a:txBody>
                    <a:bodyPr/>
                    <a:lstStyle/>
                    <a:p>
                      <a:pPr algn="ctr" fontAlgn="b"/>
                      <a:r>
                        <a:rPr lang="pt-BR" sz="1000" b="1" i="0" u="none" strike="noStrike" dirty="0">
                          <a:solidFill>
                            <a:schemeClr val="bg1"/>
                          </a:solidFill>
                          <a:effectLst/>
                          <a:latin typeface="Arial" panose="020B0604020202020204" pitchFamily="34" charset="0"/>
                        </a:rPr>
                        <a:t>2018</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E52"/>
                    </a:solidFill>
                  </a:tcPr>
                </a:tc>
                <a:tc rowSpan="2">
                  <a:txBody>
                    <a:bodyPr/>
                    <a:lstStyle/>
                    <a:p>
                      <a:pPr algn="ctr" fontAlgn="b"/>
                      <a:r>
                        <a:rPr lang="pt-BR" sz="1000" b="1" i="0" u="none" strike="noStrike" dirty="0">
                          <a:solidFill>
                            <a:schemeClr val="bg1"/>
                          </a:solidFill>
                          <a:effectLst/>
                          <a:latin typeface="Arial" panose="020B0604020202020204" pitchFamily="34" charset="0"/>
                        </a:rPr>
                        <a:t>2019</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E52"/>
                    </a:solidFill>
                  </a:tcPr>
                </a:tc>
                <a:tc rowSpan="2">
                  <a:txBody>
                    <a:bodyPr/>
                    <a:lstStyle/>
                    <a:p>
                      <a:pPr algn="ctr" fontAlgn="b"/>
                      <a:r>
                        <a:rPr lang="pt-BR" sz="1000" b="1" i="0" u="none" strike="noStrike" dirty="0">
                          <a:solidFill>
                            <a:schemeClr val="bg1"/>
                          </a:solidFill>
                          <a:effectLst/>
                          <a:latin typeface="Arial" panose="020B0604020202020204" pitchFamily="34" charset="0"/>
                        </a:rPr>
                        <a:t>2020</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E52"/>
                    </a:solidFill>
                  </a:tcPr>
                </a:tc>
                <a:tc rowSpan="2">
                  <a:txBody>
                    <a:bodyPr/>
                    <a:lstStyle/>
                    <a:p>
                      <a:pPr algn="ctr" fontAlgn="b"/>
                      <a:r>
                        <a:rPr lang="pt-BR" sz="1000" b="1" i="0" u="none" strike="noStrike" dirty="0">
                          <a:solidFill>
                            <a:schemeClr val="bg1"/>
                          </a:solidFill>
                          <a:effectLst/>
                          <a:latin typeface="Arial" panose="020B0604020202020204" pitchFamily="34" charset="0"/>
                        </a:rPr>
                        <a:t>2021</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E52"/>
                    </a:solidFill>
                  </a:tcPr>
                </a:tc>
                <a:tc rowSpan="2">
                  <a:txBody>
                    <a:bodyPr/>
                    <a:lstStyle/>
                    <a:p>
                      <a:pPr algn="ctr" fontAlgn="b"/>
                      <a:r>
                        <a:rPr lang="pt-BR" sz="1000" b="1" i="0" u="none" strike="noStrike" dirty="0">
                          <a:solidFill>
                            <a:schemeClr val="bg1"/>
                          </a:solidFill>
                          <a:effectLst/>
                          <a:latin typeface="Arial" panose="020B0604020202020204" pitchFamily="34" charset="0"/>
                        </a:rPr>
                        <a:t>2022</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E52"/>
                    </a:solidFill>
                  </a:tcPr>
                </a:tc>
                <a:tc rowSpan="2">
                  <a:txBody>
                    <a:bodyPr/>
                    <a:lstStyle/>
                    <a:p>
                      <a:pPr algn="ctr" fontAlgn="b"/>
                      <a:r>
                        <a:rPr lang="pt-BR" sz="1000" b="1" i="0" u="none" strike="noStrike" dirty="0">
                          <a:solidFill>
                            <a:schemeClr val="bg1"/>
                          </a:solidFill>
                          <a:effectLst/>
                          <a:latin typeface="Arial" panose="020B0604020202020204" pitchFamily="34" charset="0"/>
                        </a:rPr>
                        <a:t>2023</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E52"/>
                    </a:solidFill>
                  </a:tcPr>
                </a:tc>
                <a:tc gridSpan="2">
                  <a:txBody>
                    <a:bodyPr/>
                    <a:lstStyle/>
                    <a:p>
                      <a:pPr algn="ctr" fontAlgn="b"/>
                      <a:r>
                        <a:rPr lang="pt-BR" sz="1000" b="1" i="0" u="none" strike="noStrike" dirty="0" err="1">
                          <a:solidFill>
                            <a:schemeClr val="bg1"/>
                          </a:solidFill>
                          <a:effectLst/>
                          <a:latin typeface="Arial" panose="020B0604020202020204" pitchFamily="34" charset="0"/>
                        </a:rPr>
                        <a:t>Tx</a:t>
                      </a:r>
                      <a:r>
                        <a:rPr lang="pt-BR" sz="1000" b="1" i="0" u="none" strike="noStrike" dirty="0">
                          <a:solidFill>
                            <a:schemeClr val="bg1"/>
                          </a:solidFill>
                          <a:effectLst/>
                          <a:latin typeface="Arial" panose="020B0604020202020204" pitchFamily="34" charset="0"/>
                        </a:rPr>
                        <a:t>. Var. % a.a.</a:t>
                      </a: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8E52"/>
                    </a:solidFill>
                  </a:tcPr>
                </a:tc>
                <a:tc hMerge="1">
                  <a:txBody>
                    <a:bodyPr/>
                    <a:lstStyle/>
                    <a:p>
                      <a:endParaRPr lang="pt-BR"/>
                    </a:p>
                  </a:txBody>
                  <a:tcPr/>
                </a:tc>
                <a:extLst>
                  <a:ext uri="{0D108BD9-81ED-4DB2-BD59-A6C34878D82A}">
                    <a16:rowId xmlns:a16="http://schemas.microsoft.com/office/drawing/2014/main" val="108797657"/>
                  </a:ext>
                </a:extLst>
              </a:tr>
              <a:tr h="211992">
                <a:tc vMerge="1">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vMerge="1">
                  <a:txBody>
                    <a:bodyPr/>
                    <a:lstStyle/>
                    <a:p>
                      <a:pPr algn="ctr" fontAlgn="b"/>
                      <a:endParaRPr lang="pt-BR" sz="1000" b="1" i="0" u="none" strike="noStrike" dirty="0">
                        <a:solidFill>
                          <a:srgbClr val="000000"/>
                        </a:solidFill>
                        <a:effectLst/>
                        <a:latin typeface="Arial" panose="020B0604020202020204" pitchFamily="34" charset="0"/>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pt-BR" sz="1000" b="1" i="0" u="none" strike="noStrike" dirty="0">
                          <a:solidFill>
                            <a:schemeClr val="bg1"/>
                          </a:solidFill>
                          <a:effectLst/>
                          <a:latin typeface="Arial" panose="020B0604020202020204" pitchFamily="34" charset="0"/>
                        </a:rPr>
                        <a:t>2011-2018</a:t>
                      </a: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2019-2023</a:t>
                      </a: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008E52"/>
                    </a:solidFill>
                  </a:tcPr>
                </a:tc>
                <a:extLst>
                  <a:ext uri="{0D108BD9-81ED-4DB2-BD59-A6C34878D82A}">
                    <a16:rowId xmlns:a16="http://schemas.microsoft.com/office/drawing/2014/main" val="2824645990"/>
                  </a:ext>
                </a:extLst>
              </a:tr>
              <a:tr h="211992">
                <a:tc>
                  <a:txBody>
                    <a:bodyPr/>
                    <a:lstStyle/>
                    <a:p>
                      <a:pPr algn="ctr" fontAlgn="b"/>
                      <a:r>
                        <a:rPr lang="pt-BR" sz="1000" b="0" i="0" u="none" strike="noStrike" dirty="0">
                          <a:solidFill>
                            <a:srgbClr val="000000"/>
                          </a:solidFill>
                          <a:effectLst/>
                          <a:latin typeface="Arial" panose="020B0604020202020204" pitchFamily="34" charset="0"/>
                        </a:rPr>
                        <a:t>1</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pt-BR" sz="1000" b="0" i="0" u="none" strike="noStrike" dirty="0">
                          <a:solidFill>
                            <a:srgbClr val="000000"/>
                          </a:solidFill>
                          <a:effectLst/>
                          <a:latin typeface="Arial" panose="020B0604020202020204" pitchFamily="34" charset="0"/>
                        </a:rPr>
                        <a:t>       15.677,1 </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dirty="0">
                          <a:solidFill>
                            <a:srgbClr val="000000"/>
                          </a:solidFill>
                          <a:effectLst/>
                          <a:latin typeface="Arial" panose="020B0604020202020204" pitchFamily="34" charset="0"/>
                        </a:rPr>
                        <a:t> 23.249,8 </a:t>
                      </a:r>
                    </a:p>
                  </a:txBody>
                  <a:tcPr marL="0" marR="72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Arial" panose="020B0604020202020204" pitchFamily="34" charset="0"/>
                        </a:rPr>
                        <a:t> 22.004,6 </a:t>
                      </a:r>
                    </a:p>
                  </a:txBody>
                  <a:tcPr marL="0" marR="72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Arial" panose="020B0604020202020204" pitchFamily="34" charset="0"/>
                        </a:rPr>
                        <a:t> 21.707,0 </a:t>
                      </a:r>
                    </a:p>
                  </a:txBody>
                  <a:tcPr marL="0" marR="72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Arial" panose="020B0604020202020204" pitchFamily="34" charset="0"/>
                        </a:rPr>
                        <a:t> 20.766,1 </a:t>
                      </a:r>
                    </a:p>
                  </a:txBody>
                  <a:tcPr marL="0" marR="72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a:solidFill>
                            <a:srgbClr val="000000"/>
                          </a:solidFill>
                          <a:effectLst/>
                          <a:latin typeface="Arial" panose="020B0604020202020204" pitchFamily="34" charset="0"/>
                        </a:rPr>
                        <a:t> 22.003,2 </a:t>
                      </a:r>
                    </a:p>
                  </a:txBody>
                  <a:tcPr marL="0" marR="7200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pt-BR" sz="1000" b="0" i="0" u="none" strike="noStrike" dirty="0">
                          <a:solidFill>
                            <a:srgbClr val="000000"/>
                          </a:solidFill>
                          <a:effectLst/>
                          <a:latin typeface="Arial" panose="020B0604020202020204" pitchFamily="34" charset="0"/>
                        </a:rPr>
                        <a:t> 23.036,5 </a:t>
                      </a:r>
                    </a:p>
                  </a:txBody>
                  <a:tcPr marL="0" marR="72000" marT="0"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Arial" panose="020B0604020202020204" pitchFamily="34" charset="0"/>
                        </a:rPr>
                        <a:t>5,8%</a:t>
                      </a:r>
                    </a:p>
                  </a:txBody>
                  <a:tcPr marL="0" marR="0" marT="0"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pt-BR" sz="1000" b="0" i="0" u="none" strike="noStrike">
                          <a:solidFill>
                            <a:srgbClr val="000000"/>
                          </a:solidFill>
                          <a:effectLst/>
                          <a:latin typeface="Arial" panose="020B0604020202020204" pitchFamily="34" charset="0"/>
                        </a:rPr>
                        <a:t>1,2%</a:t>
                      </a: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88174327"/>
                  </a:ext>
                </a:extLst>
              </a:tr>
              <a:tr h="211992">
                <a:tc>
                  <a:txBody>
                    <a:bodyPr/>
                    <a:lstStyle/>
                    <a:p>
                      <a:pPr algn="ctr" fontAlgn="b"/>
                      <a:r>
                        <a:rPr lang="pt-BR" sz="1000" b="0" i="0" u="none" strike="noStrike" dirty="0">
                          <a:solidFill>
                            <a:srgbClr val="000000"/>
                          </a:solidFill>
                          <a:effectLst/>
                          <a:latin typeface="Arial" panose="020B0604020202020204" pitchFamily="34" charset="0"/>
                        </a:rPr>
                        <a:t>2</a:t>
                      </a:r>
                    </a:p>
                  </a:txBody>
                  <a:tcPr marL="0" marR="0" marT="0" marB="0" anchor="ctr">
                    <a:lnL>
                      <a:noFill/>
                    </a:lnL>
                    <a:lnR>
                      <a:noFill/>
                    </a:lnR>
                    <a:lnT>
                      <a:noFill/>
                    </a:lnT>
                    <a:lnB>
                      <a:noFill/>
                    </a:lnB>
                  </a:tcPr>
                </a:tc>
                <a:tc>
                  <a:txBody>
                    <a:bodyPr/>
                    <a:lstStyle/>
                    <a:p>
                      <a:pPr algn="l" fontAlgn="b"/>
                      <a:r>
                        <a:rPr lang="pt-BR" sz="1000" b="0" i="0" u="none" strike="noStrike" dirty="0">
                          <a:solidFill>
                            <a:srgbClr val="000000"/>
                          </a:solidFill>
                          <a:effectLst/>
                          <a:latin typeface="Arial" panose="020B0604020202020204" pitchFamily="34" charset="0"/>
                        </a:rPr>
                        <a:t>         1.602,5 </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1.524,9 </a:t>
                      </a:r>
                    </a:p>
                  </a:txBody>
                  <a:tcPr marL="0" marR="72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830,0 </a:t>
                      </a:r>
                    </a:p>
                  </a:txBody>
                  <a:tcPr marL="0" marR="72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49,3 </a:t>
                      </a:r>
                    </a:p>
                  </a:txBody>
                  <a:tcPr marL="0" marR="72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79,7 </a:t>
                      </a:r>
                    </a:p>
                  </a:txBody>
                  <a:tcPr marL="0" marR="72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374,7 </a:t>
                      </a:r>
                    </a:p>
                  </a:txBody>
                  <a:tcPr marL="0" marR="72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588,2 </a:t>
                      </a:r>
                    </a:p>
                  </a:txBody>
                  <a:tcPr marL="0" marR="72000"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000" b="0" i="0" u="none" strike="noStrike">
                          <a:solidFill>
                            <a:srgbClr val="000000"/>
                          </a:solidFill>
                          <a:effectLst/>
                          <a:latin typeface="Arial" panose="020B0604020202020204" pitchFamily="34" charset="0"/>
                        </a:rPr>
                        <a:t>-0,7%</a:t>
                      </a:r>
                    </a:p>
                  </a:txBody>
                  <a:tcPr marL="0" marR="0" marT="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000" b="0" i="0" u="none" strike="noStrike">
                          <a:solidFill>
                            <a:srgbClr val="000000"/>
                          </a:solidFill>
                          <a:effectLst/>
                          <a:latin typeface="Arial" panose="020B0604020202020204" pitchFamily="34" charset="0"/>
                        </a:rPr>
                        <a:t>-8,2%</a:t>
                      </a:r>
                    </a:p>
                  </a:txBody>
                  <a:tcPr marL="0" marR="0" marT="0" marB="0" anchor="ctr">
                    <a:lnL>
                      <a:noFill/>
                    </a:lnL>
                    <a:lnR>
                      <a:noFill/>
                    </a:lnR>
                    <a:lnT>
                      <a:noFill/>
                    </a:lnT>
                    <a:lnB>
                      <a:noFill/>
                    </a:lnB>
                  </a:tcPr>
                </a:tc>
                <a:extLst>
                  <a:ext uri="{0D108BD9-81ED-4DB2-BD59-A6C34878D82A}">
                    <a16:rowId xmlns:a16="http://schemas.microsoft.com/office/drawing/2014/main" val="1919846304"/>
                  </a:ext>
                </a:extLst>
              </a:tr>
              <a:tr h="211992">
                <a:tc>
                  <a:txBody>
                    <a:bodyPr/>
                    <a:lstStyle/>
                    <a:p>
                      <a:pPr algn="ctr" fontAlgn="b"/>
                      <a:r>
                        <a:rPr lang="pt-BR" sz="1000" b="0" i="0" u="none" strike="noStrike">
                          <a:solidFill>
                            <a:srgbClr val="000000"/>
                          </a:solidFill>
                          <a:effectLst/>
                          <a:latin typeface="Arial" panose="020B0604020202020204" pitchFamily="34" charset="0"/>
                        </a:rPr>
                        <a:t>3</a:t>
                      </a:r>
                    </a:p>
                  </a:txBody>
                  <a:tcPr marL="0" marR="0" marT="0" marB="0" anchor="ctr">
                    <a:lnL>
                      <a:noFill/>
                    </a:lnL>
                    <a:lnR>
                      <a:noFill/>
                    </a:lnR>
                    <a:lnT>
                      <a:noFill/>
                    </a:lnT>
                    <a:lnB>
                      <a:noFill/>
                    </a:lnB>
                  </a:tcPr>
                </a:tc>
                <a:tc>
                  <a:txBody>
                    <a:bodyPr/>
                    <a:lstStyle/>
                    <a:p>
                      <a:pPr algn="l" fontAlgn="b"/>
                      <a:r>
                        <a:rPr lang="pt-BR" sz="1000" b="0" i="0" u="none" strike="noStrike" dirty="0">
                          <a:solidFill>
                            <a:srgbClr val="000000"/>
                          </a:solidFill>
                          <a:effectLst/>
                          <a:latin typeface="Arial" panose="020B0604020202020204" pitchFamily="34" charset="0"/>
                        </a:rPr>
                        <a:t>         5.738,5 </a:t>
                      </a:r>
                    </a:p>
                  </a:txBody>
                  <a:tcPr marL="0" marR="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8.052,7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8.957,6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9.383,4 </a:t>
                      </a:r>
                    </a:p>
                  </a:txBody>
                  <a:tcPr marL="0" marR="72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11.006,7 </a:t>
                      </a:r>
                    </a:p>
                  </a:txBody>
                  <a:tcPr marL="0" marR="72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12.561,6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11.951,0 </a:t>
                      </a:r>
                    </a:p>
                  </a:txBody>
                  <a:tcPr marL="0" marR="72000"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000" b="0" i="0" u="none" strike="noStrike">
                          <a:solidFill>
                            <a:srgbClr val="000000"/>
                          </a:solidFill>
                          <a:effectLst/>
                          <a:latin typeface="Arial" panose="020B0604020202020204" pitchFamily="34" charset="0"/>
                        </a:rPr>
                        <a:t>5,0%</a:t>
                      </a:r>
                    </a:p>
                  </a:txBody>
                  <a:tcPr marL="0" marR="0" marT="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000" b="0" i="0" u="none" strike="noStrike">
                          <a:solidFill>
                            <a:srgbClr val="000000"/>
                          </a:solidFill>
                          <a:effectLst/>
                          <a:latin typeface="Arial" panose="020B0604020202020204" pitchFamily="34" charset="0"/>
                        </a:rPr>
                        <a:t>7,5%</a:t>
                      </a:r>
                    </a:p>
                  </a:txBody>
                  <a:tcPr marL="0" marR="0" marT="0" marB="0" anchor="ctr">
                    <a:lnL>
                      <a:noFill/>
                    </a:lnL>
                    <a:lnR>
                      <a:noFill/>
                    </a:lnR>
                    <a:lnT>
                      <a:noFill/>
                    </a:lnT>
                    <a:lnB>
                      <a:noFill/>
                    </a:lnB>
                  </a:tcPr>
                </a:tc>
                <a:extLst>
                  <a:ext uri="{0D108BD9-81ED-4DB2-BD59-A6C34878D82A}">
                    <a16:rowId xmlns:a16="http://schemas.microsoft.com/office/drawing/2014/main" val="720711195"/>
                  </a:ext>
                </a:extLst>
              </a:tr>
              <a:tr h="211992">
                <a:tc>
                  <a:txBody>
                    <a:bodyPr/>
                    <a:lstStyle/>
                    <a:p>
                      <a:pPr algn="ctr" fontAlgn="b"/>
                      <a:r>
                        <a:rPr lang="pt-BR" sz="1000" b="0" i="0" u="none" strike="noStrike">
                          <a:solidFill>
                            <a:srgbClr val="000000"/>
                          </a:solidFill>
                          <a:effectLst/>
                          <a:latin typeface="Arial" panose="020B0604020202020204" pitchFamily="34" charset="0"/>
                        </a:rPr>
                        <a:t>4</a:t>
                      </a:r>
                    </a:p>
                  </a:txBody>
                  <a:tcPr marL="0" marR="0" marT="0" marB="0" anchor="ctr">
                    <a:lnL>
                      <a:noFill/>
                    </a:lnL>
                    <a:lnR>
                      <a:noFill/>
                    </a:lnR>
                    <a:lnT>
                      <a:noFill/>
                    </a:lnT>
                    <a:lnB>
                      <a:noFill/>
                    </a:lnB>
                  </a:tcPr>
                </a:tc>
                <a:tc>
                  <a:txBody>
                    <a:bodyPr/>
                    <a:lstStyle/>
                    <a:p>
                      <a:pPr algn="l" fontAlgn="b"/>
                      <a:r>
                        <a:rPr lang="pt-BR" sz="1000" b="0" i="0" u="none" strike="noStrike" dirty="0">
                          <a:solidFill>
                            <a:srgbClr val="000000"/>
                          </a:solidFill>
                          <a:effectLst/>
                          <a:latin typeface="Arial" panose="020B0604020202020204" pitchFamily="34" charset="0"/>
                        </a:rPr>
                        <a:t>            778,1 </a:t>
                      </a:r>
                    </a:p>
                  </a:txBody>
                  <a:tcPr marL="0" marR="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1.608,7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626,4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1.006,2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4.825,9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2.608,9 </a:t>
                      </a:r>
                    </a:p>
                  </a:txBody>
                  <a:tcPr marL="0" marR="72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3.232,9 </a:t>
                      </a:r>
                    </a:p>
                  </a:txBody>
                  <a:tcPr marL="0" marR="72000"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000" b="0" i="0" u="none" strike="noStrike">
                          <a:solidFill>
                            <a:srgbClr val="000000"/>
                          </a:solidFill>
                          <a:effectLst/>
                          <a:latin typeface="Arial" panose="020B0604020202020204" pitchFamily="34" charset="0"/>
                        </a:rPr>
                        <a:t>10,9%</a:t>
                      </a:r>
                    </a:p>
                  </a:txBody>
                  <a:tcPr marL="0" marR="0" marT="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000" b="0" i="0" u="none" strike="noStrike">
                          <a:solidFill>
                            <a:srgbClr val="000000"/>
                          </a:solidFill>
                          <a:effectLst/>
                          <a:latin typeface="Arial" panose="020B0604020202020204" pitchFamily="34" charset="0"/>
                        </a:rPr>
                        <a:t>50,7%</a:t>
                      </a:r>
                    </a:p>
                  </a:txBody>
                  <a:tcPr marL="0" marR="0" marT="0" marB="0" anchor="ctr">
                    <a:lnL>
                      <a:noFill/>
                    </a:lnL>
                    <a:lnR>
                      <a:noFill/>
                    </a:lnR>
                    <a:lnT>
                      <a:noFill/>
                    </a:lnT>
                    <a:lnB>
                      <a:noFill/>
                    </a:lnB>
                  </a:tcPr>
                </a:tc>
                <a:extLst>
                  <a:ext uri="{0D108BD9-81ED-4DB2-BD59-A6C34878D82A}">
                    <a16:rowId xmlns:a16="http://schemas.microsoft.com/office/drawing/2014/main" val="4074924032"/>
                  </a:ext>
                </a:extLst>
              </a:tr>
              <a:tr h="211992">
                <a:tc>
                  <a:txBody>
                    <a:bodyPr/>
                    <a:lstStyle/>
                    <a:p>
                      <a:pPr algn="ctr" fontAlgn="b"/>
                      <a:r>
                        <a:rPr lang="pt-BR" sz="1000" b="0" i="0" u="none" strike="noStrike">
                          <a:solidFill>
                            <a:srgbClr val="000000"/>
                          </a:solidFill>
                          <a:effectLst/>
                          <a:latin typeface="Arial" panose="020B0604020202020204" pitchFamily="34" charset="0"/>
                        </a:rPr>
                        <a:t>5</a:t>
                      </a:r>
                    </a:p>
                  </a:txBody>
                  <a:tcPr marL="0" marR="0" marT="0" marB="0" anchor="ctr">
                    <a:lnL>
                      <a:noFill/>
                    </a:lnL>
                    <a:lnR>
                      <a:noFill/>
                    </a:lnR>
                    <a:lnT>
                      <a:noFill/>
                    </a:lnT>
                    <a:lnB>
                      <a:noFill/>
                    </a:lnB>
                  </a:tcPr>
                </a:tc>
                <a:tc>
                  <a:txBody>
                    <a:bodyPr/>
                    <a:lstStyle/>
                    <a:p>
                      <a:pPr algn="l" fontAlgn="b"/>
                      <a:r>
                        <a:rPr lang="pt-BR" sz="1000" b="0" i="0" u="none" strike="noStrike" dirty="0">
                          <a:solidFill>
                            <a:srgbClr val="000000"/>
                          </a:solidFill>
                          <a:effectLst/>
                          <a:latin typeface="Arial" panose="020B0604020202020204" pitchFamily="34" charset="0"/>
                        </a:rPr>
                        <a:t>                3,1 </a:t>
                      </a:r>
                    </a:p>
                  </a:txBody>
                  <a:tcPr marL="0" marR="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      107,8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80,6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9,0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199,3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26,5 </a:t>
                      </a:r>
                    </a:p>
                  </a:txBody>
                  <a:tcPr marL="0" marR="72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       29,8</a:t>
                      </a:r>
                    </a:p>
                  </a:txBody>
                  <a:tcPr marL="0" marR="72000" marT="0"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fontAlgn="b"/>
                      <a:r>
                        <a:rPr lang="pt-BR" sz="1000" b="0" i="0" u="none" strike="noStrike">
                          <a:solidFill>
                            <a:srgbClr val="000000"/>
                          </a:solidFill>
                          <a:effectLst/>
                          <a:latin typeface="Arial" panose="020B0604020202020204" pitchFamily="34" charset="0"/>
                        </a:rPr>
                        <a:t>66,4%</a:t>
                      </a:r>
                    </a:p>
                  </a:txBody>
                  <a:tcPr marL="0" marR="0" marT="0"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pt-BR" sz="1000" b="0" i="0" u="none" strike="noStrike">
                          <a:solidFill>
                            <a:srgbClr val="000000"/>
                          </a:solidFill>
                          <a:effectLst/>
                          <a:latin typeface="Arial" panose="020B0604020202020204" pitchFamily="34" charset="0"/>
                        </a:rPr>
                        <a:t>-22,0%</a:t>
                      </a:r>
                    </a:p>
                  </a:txBody>
                  <a:tcPr marL="0" marR="0" marT="0" marB="0" anchor="ctr">
                    <a:lnL>
                      <a:noFill/>
                    </a:lnL>
                    <a:lnR>
                      <a:noFill/>
                    </a:lnR>
                    <a:lnT>
                      <a:noFill/>
                    </a:lnT>
                    <a:lnB>
                      <a:noFill/>
                    </a:lnB>
                  </a:tcPr>
                </a:tc>
                <a:extLst>
                  <a:ext uri="{0D108BD9-81ED-4DB2-BD59-A6C34878D82A}">
                    <a16:rowId xmlns:a16="http://schemas.microsoft.com/office/drawing/2014/main" val="953679836"/>
                  </a:ext>
                </a:extLst>
              </a:tr>
              <a:tr h="211992">
                <a:tc>
                  <a:txBody>
                    <a:bodyPr/>
                    <a:lstStyle/>
                    <a:p>
                      <a:pPr algn="ctr" fontAlgn="b"/>
                      <a:r>
                        <a:rPr lang="pt-BR" sz="1000" b="0" i="0" u="none" strike="noStrike" dirty="0">
                          <a:solidFill>
                            <a:srgbClr val="000000"/>
                          </a:solidFill>
                          <a:effectLst/>
                          <a:latin typeface="Arial" panose="020B0604020202020204" pitchFamily="34" charset="0"/>
                        </a:rPr>
                        <a:t>6</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pt-BR" sz="1000" b="0" i="0" u="none" strike="noStrike" dirty="0">
                          <a:solidFill>
                            <a:srgbClr val="000000"/>
                          </a:solidFill>
                          <a:effectLst/>
                          <a:latin typeface="Arial" panose="020B0604020202020204" pitchFamily="34" charset="0"/>
                        </a:rPr>
                        <a:t>         4.353,0 </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1.047,7 </a:t>
                      </a:r>
                    </a:p>
                  </a:txBody>
                  <a:tcPr marL="0" marR="72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605,8 </a:t>
                      </a:r>
                    </a:p>
                  </a:txBody>
                  <a:tcPr marL="0" marR="72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58,6 </a:t>
                      </a:r>
                    </a:p>
                  </a:txBody>
                  <a:tcPr marL="0" marR="72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83,3 </a:t>
                      </a:r>
                    </a:p>
                  </a:txBody>
                  <a:tcPr marL="0" marR="72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2.717,9 </a:t>
                      </a:r>
                    </a:p>
                  </a:txBody>
                  <a:tcPr marL="0" marR="72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      310,2 </a:t>
                      </a:r>
                    </a:p>
                  </a:txBody>
                  <a:tcPr marL="0" marR="7200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pt-BR" sz="1000" b="0" i="0" u="none" strike="noStrike">
                          <a:solidFill>
                            <a:srgbClr val="000000"/>
                          </a:solidFill>
                          <a:effectLst/>
                          <a:latin typeface="Arial" panose="020B0604020202020204" pitchFamily="34" charset="0"/>
                        </a:rPr>
                        <a:t>-18,4%</a:t>
                      </a: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pt-BR" sz="1000" b="0" i="0" u="none" strike="noStrike" dirty="0">
                          <a:solidFill>
                            <a:srgbClr val="000000"/>
                          </a:solidFill>
                          <a:effectLst/>
                          <a:latin typeface="Arial" panose="020B0604020202020204" pitchFamily="34" charset="0"/>
                        </a:rPr>
                        <a:t>-15,4%</a:t>
                      </a:r>
                    </a:p>
                  </a:txBody>
                  <a:tcPr marL="0" marR="0"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2708156"/>
                  </a:ext>
                </a:extLst>
              </a:tr>
              <a:tr h="211992">
                <a:tc>
                  <a:txBody>
                    <a:bodyPr/>
                    <a:lstStyle/>
                    <a:p>
                      <a:pPr algn="l" fontAlgn="b"/>
                      <a:r>
                        <a:rPr lang="pt-BR" sz="1000" b="1" i="0" u="none" strike="noStrike" dirty="0">
                          <a:solidFill>
                            <a:srgbClr val="000000"/>
                          </a:solidFill>
                          <a:effectLst/>
                          <a:latin typeface="Arial" panose="020B0604020202020204" pitchFamily="34" charset="0"/>
                        </a:rPr>
                        <a:t>Total</a:t>
                      </a:r>
                    </a:p>
                  </a:txBody>
                  <a:tcPr marL="36000" marR="3600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pt-BR" sz="1000" b="1" i="0" u="none" strike="noStrike" dirty="0">
                          <a:solidFill>
                            <a:srgbClr val="000000"/>
                          </a:solidFill>
                          <a:effectLst/>
                          <a:latin typeface="Arial" panose="020B0604020202020204" pitchFamily="34" charset="0"/>
                        </a:rPr>
                        <a:t>       28.152,3 </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pt-BR" sz="1000" b="1" i="0" u="none" strike="noStrike" dirty="0">
                          <a:solidFill>
                            <a:srgbClr val="000000"/>
                          </a:solidFill>
                          <a:effectLst/>
                          <a:latin typeface="Arial" panose="020B0604020202020204" pitchFamily="34" charset="0"/>
                        </a:rPr>
                        <a:t> 35.591,5 </a:t>
                      </a:r>
                    </a:p>
                  </a:txBody>
                  <a:tcPr marL="36000" marR="3600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pt-BR" sz="1000" b="1" i="0" u="none" strike="noStrike" dirty="0">
                          <a:solidFill>
                            <a:srgbClr val="000000"/>
                          </a:solidFill>
                          <a:effectLst/>
                          <a:latin typeface="Arial" panose="020B0604020202020204" pitchFamily="34" charset="0"/>
                        </a:rPr>
                        <a:t> 33.105,0 </a:t>
                      </a:r>
                    </a:p>
                  </a:txBody>
                  <a:tcPr marL="36000" marR="3600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pt-BR" sz="1000" b="1" i="0" u="none" strike="noStrike" dirty="0">
                          <a:solidFill>
                            <a:srgbClr val="000000"/>
                          </a:solidFill>
                          <a:effectLst/>
                          <a:latin typeface="Arial" panose="020B0604020202020204" pitchFamily="34" charset="0"/>
                        </a:rPr>
                        <a:t> 32.213,6 </a:t>
                      </a:r>
                    </a:p>
                  </a:txBody>
                  <a:tcPr marL="36000" marR="3600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pt-BR" sz="1000" b="1" i="0" u="none" strike="noStrike" dirty="0">
                          <a:solidFill>
                            <a:srgbClr val="000000"/>
                          </a:solidFill>
                          <a:effectLst/>
                          <a:latin typeface="Arial" panose="020B0604020202020204" pitchFamily="34" charset="0"/>
                        </a:rPr>
                        <a:t> 36.961,0 </a:t>
                      </a:r>
                    </a:p>
                  </a:txBody>
                  <a:tcPr marL="36000" marR="3600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pt-BR" sz="1000" b="1" i="0" u="none" strike="noStrike" dirty="0">
                          <a:solidFill>
                            <a:srgbClr val="000000"/>
                          </a:solidFill>
                          <a:effectLst/>
                          <a:latin typeface="Arial" panose="020B0604020202020204" pitchFamily="34" charset="0"/>
                        </a:rPr>
                        <a:t> 40.292,8 </a:t>
                      </a:r>
                    </a:p>
                  </a:txBody>
                  <a:tcPr marL="36000" marR="3600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pt-BR" sz="1000" b="1" i="0" u="none" strike="noStrike" dirty="0">
                          <a:solidFill>
                            <a:srgbClr val="000000"/>
                          </a:solidFill>
                          <a:effectLst/>
                          <a:latin typeface="Arial" panose="020B0604020202020204" pitchFamily="34" charset="0"/>
                        </a:rPr>
                        <a:t> 39.148,7 </a:t>
                      </a:r>
                    </a:p>
                  </a:txBody>
                  <a:tcPr marL="36000" marR="3600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000" b="1" i="0" u="none" strike="noStrike" dirty="0">
                          <a:solidFill>
                            <a:srgbClr val="000000"/>
                          </a:solidFill>
                          <a:effectLst/>
                          <a:latin typeface="Arial" panose="020B0604020202020204" pitchFamily="34" charset="0"/>
                        </a:rPr>
                        <a:t>3,4%</a:t>
                      </a:r>
                    </a:p>
                  </a:txBody>
                  <a:tcPr marL="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t-BR" sz="1000" b="1" i="0" u="none" strike="noStrike" dirty="0">
                          <a:solidFill>
                            <a:srgbClr val="000000"/>
                          </a:solidFill>
                          <a:effectLst/>
                          <a:latin typeface="Arial" panose="020B0604020202020204" pitchFamily="34" charset="0"/>
                        </a:rPr>
                        <a:t>4,3%</a:t>
                      </a:r>
                    </a:p>
                  </a:txBody>
                  <a:tcPr marL="36000" marR="3600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8298449"/>
                  </a:ext>
                </a:extLst>
              </a:tr>
            </a:tbl>
          </a:graphicData>
        </a:graphic>
      </p:graphicFrame>
      <p:graphicFrame>
        <p:nvGraphicFramePr>
          <p:cNvPr id="31" name="Gráfico 30">
            <a:extLst>
              <a:ext uri="{FF2B5EF4-FFF2-40B4-BE49-F238E27FC236}">
                <a16:creationId xmlns:a16="http://schemas.microsoft.com/office/drawing/2014/main" id="{E87D6964-F536-4552-B120-F49EB9A477FA}"/>
              </a:ext>
            </a:extLst>
          </p:cNvPr>
          <p:cNvGraphicFramePr>
            <a:graphicFrameLocks noChangeAspect="1"/>
          </p:cNvGraphicFramePr>
          <p:nvPr>
            <p:extLst>
              <p:ext uri="{D42A27DB-BD31-4B8C-83A1-F6EECF244321}">
                <p14:modId xmlns:p14="http://schemas.microsoft.com/office/powerpoint/2010/main" val="614691982"/>
              </p:ext>
            </p:extLst>
          </p:nvPr>
        </p:nvGraphicFramePr>
        <p:xfrm>
          <a:off x="4138618" y="3506145"/>
          <a:ext cx="3727421" cy="2575444"/>
        </p:xfrm>
        <a:graphic>
          <a:graphicData uri="http://schemas.openxmlformats.org/drawingml/2006/chart">
            <c:chart xmlns:c="http://schemas.openxmlformats.org/drawingml/2006/chart" xmlns:r="http://schemas.openxmlformats.org/officeDocument/2006/relationships" r:id="rId2"/>
          </a:graphicData>
        </a:graphic>
      </p:graphicFrame>
      <p:sp>
        <p:nvSpPr>
          <p:cNvPr id="34" name="CaixaDeTexto 33">
            <a:extLst>
              <a:ext uri="{FF2B5EF4-FFF2-40B4-BE49-F238E27FC236}">
                <a16:creationId xmlns:a16="http://schemas.microsoft.com/office/drawing/2014/main" id="{7EE3A0CA-7C2B-476B-B745-458451BA9BF7}"/>
              </a:ext>
            </a:extLst>
          </p:cNvPr>
          <p:cNvSpPr txBox="1"/>
          <p:nvPr/>
        </p:nvSpPr>
        <p:spPr>
          <a:xfrm>
            <a:off x="4612843" y="1021897"/>
            <a:ext cx="3389069" cy="253916"/>
          </a:xfrm>
          <a:prstGeom prst="rect">
            <a:avLst/>
          </a:prstGeom>
          <a:noFill/>
        </p:spPr>
        <p:txBody>
          <a:bodyPr wrap="none" rtlCol="0">
            <a:spAutoFit/>
          </a:bodyPr>
          <a:lstStyle/>
          <a:p>
            <a:r>
              <a:rPr lang="pt-BR" sz="1050" b="1" dirty="0"/>
              <a:t>Em R$ milhões – Valores Constantes – IPCA – base = 2023</a:t>
            </a:r>
          </a:p>
        </p:txBody>
      </p:sp>
      <p:graphicFrame>
        <p:nvGraphicFramePr>
          <p:cNvPr id="13" name="Gráfico 12">
            <a:extLst>
              <a:ext uri="{FF2B5EF4-FFF2-40B4-BE49-F238E27FC236}">
                <a16:creationId xmlns:a16="http://schemas.microsoft.com/office/drawing/2014/main" id="{3C4D71C6-C30F-41A7-AF09-E961F7CF2704}"/>
              </a:ext>
            </a:extLst>
          </p:cNvPr>
          <p:cNvGraphicFramePr>
            <a:graphicFrameLocks/>
          </p:cNvGraphicFramePr>
          <p:nvPr>
            <p:extLst>
              <p:ext uri="{D42A27DB-BD31-4B8C-83A1-F6EECF244321}">
                <p14:modId xmlns:p14="http://schemas.microsoft.com/office/powerpoint/2010/main" val="3895776311"/>
              </p:ext>
            </p:extLst>
          </p:nvPr>
        </p:nvGraphicFramePr>
        <p:xfrm>
          <a:off x="246189" y="3506145"/>
          <a:ext cx="3726000" cy="257544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Gráfico 13">
            <a:extLst>
              <a:ext uri="{FF2B5EF4-FFF2-40B4-BE49-F238E27FC236}">
                <a16:creationId xmlns:a16="http://schemas.microsoft.com/office/drawing/2014/main" id="{73E56FA1-5858-4A57-8F61-8D757F99F460}"/>
              </a:ext>
            </a:extLst>
          </p:cNvPr>
          <p:cNvGraphicFramePr>
            <a:graphicFrameLocks/>
          </p:cNvGraphicFramePr>
          <p:nvPr>
            <p:extLst>
              <p:ext uri="{D42A27DB-BD31-4B8C-83A1-F6EECF244321}">
                <p14:modId xmlns:p14="http://schemas.microsoft.com/office/powerpoint/2010/main" val="3102406035"/>
              </p:ext>
            </p:extLst>
          </p:nvPr>
        </p:nvGraphicFramePr>
        <p:xfrm>
          <a:off x="8031987" y="3502091"/>
          <a:ext cx="3726000" cy="257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Gráfico 14">
            <a:extLst>
              <a:ext uri="{FF2B5EF4-FFF2-40B4-BE49-F238E27FC236}">
                <a16:creationId xmlns:a16="http://schemas.microsoft.com/office/drawing/2014/main" id="{9AB18FEE-7A14-41E9-B454-DE8EAF6AFEE2}"/>
              </a:ext>
            </a:extLst>
          </p:cNvPr>
          <p:cNvGraphicFramePr>
            <a:graphicFrameLocks/>
          </p:cNvGraphicFramePr>
          <p:nvPr>
            <p:extLst>
              <p:ext uri="{D42A27DB-BD31-4B8C-83A1-F6EECF244321}">
                <p14:modId xmlns:p14="http://schemas.microsoft.com/office/powerpoint/2010/main" val="2312703907"/>
              </p:ext>
            </p:extLst>
          </p:nvPr>
        </p:nvGraphicFramePr>
        <p:xfrm>
          <a:off x="8031987" y="658949"/>
          <a:ext cx="3726000" cy="2574000"/>
        </p:xfrm>
        <a:graphic>
          <a:graphicData uri="http://schemas.openxmlformats.org/drawingml/2006/chart">
            <c:chart xmlns:c="http://schemas.openxmlformats.org/drawingml/2006/chart" xmlns:r="http://schemas.openxmlformats.org/officeDocument/2006/relationships" r:id="rId5"/>
          </a:graphicData>
        </a:graphic>
      </p:graphicFrame>
      <p:sp>
        <p:nvSpPr>
          <p:cNvPr id="16" name="Retângulo 15">
            <a:extLst>
              <a:ext uri="{FF2B5EF4-FFF2-40B4-BE49-F238E27FC236}">
                <a16:creationId xmlns:a16="http://schemas.microsoft.com/office/drawing/2014/main" id="{B2B851AA-2DC8-4649-B891-29F8533EE1F6}"/>
              </a:ext>
            </a:extLst>
          </p:cNvPr>
          <p:cNvSpPr/>
          <p:nvPr/>
        </p:nvSpPr>
        <p:spPr>
          <a:xfrm>
            <a:off x="156366" y="3152001"/>
            <a:ext cx="3033074" cy="276999"/>
          </a:xfrm>
          <a:prstGeom prst="rect">
            <a:avLst/>
          </a:prstGeom>
        </p:spPr>
        <p:txBody>
          <a:bodyPr wrap="none">
            <a:spAutoFit/>
          </a:bodyPr>
          <a:lstStyle/>
          <a:p>
            <a:r>
              <a:rPr lang="pt-BR" sz="1200" dirty="0"/>
              <a:t>Fonte: Secretaria de Estado da Economia/EOF.</a:t>
            </a:r>
          </a:p>
        </p:txBody>
      </p:sp>
    </p:spTree>
    <p:extLst>
      <p:ext uri="{BB962C8B-B14F-4D97-AF65-F5344CB8AC3E}">
        <p14:creationId xmlns:p14="http://schemas.microsoft.com/office/powerpoint/2010/main" val="1406526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EA6FBBEB-A39E-47D0-B8F6-3EDB7056184B}"/>
              </a:ext>
            </a:extLst>
          </p:cNvPr>
          <p:cNvSpPr>
            <a:spLocks noGrp="1"/>
          </p:cNvSpPr>
          <p:nvPr>
            <p:ph type="ftr" sz="quarter" idx="11"/>
          </p:nvPr>
        </p:nvSpPr>
        <p:spPr/>
        <p:txBody>
          <a:bodyPr/>
          <a:lstStyle/>
          <a:p>
            <a:r>
              <a:rPr lang="pt-BR"/>
              <a:t>Análise da Despesa | Secretaria de Estado da Economia</a:t>
            </a:r>
            <a:endParaRPr lang="pt-BR" dirty="0"/>
          </a:p>
        </p:txBody>
      </p:sp>
      <p:sp>
        <p:nvSpPr>
          <p:cNvPr id="4" name="Título 3">
            <a:extLst>
              <a:ext uri="{FF2B5EF4-FFF2-40B4-BE49-F238E27FC236}">
                <a16:creationId xmlns:a16="http://schemas.microsoft.com/office/drawing/2014/main" id="{0C8D372B-A177-4BF8-AD82-37D131CF9D1A}"/>
              </a:ext>
            </a:extLst>
          </p:cNvPr>
          <p:cNvSpPr>
            <a:spLocks noGrp="1"/>
          </p:cNvSpPr>
          <p:nvPr>
            <p:ph type="title"/>
          </p:nvPr>
        </p:nvSpPr>
        <p:spPr/>
        <p:txBody>
          <a:bodyPr/>
          <a:lstStyle/>
          <a:p>
            <a:r>
              <a:rPr lang="pt-BR" dirty="0"/>
              <a:t>Despesas</a:t>
            </a:r>
          </a:p>
        </p:txBody>
      </p:sp>
      <p:sp>
        <p:nvSpPr>
          <p:cNvPr id="5" name="Subtítulo 4">
            <a:extLst>
              <a:ext uri="{FF2B5EF4-FFF2-40B4-BE49-F238E27FC236}">
                <a16:creationId xmlns:a16="http://schemas.microsoft.com/office/drawing/2014/main" id="{69640D79-4FBA-4CA0-A0D5-8606397D81D2}"/>
              </a:ext>
            </a:extLst>
          </p:cNvPr>
          <p:cNvSpPr>
            <a:spLocks noGrp="1"/>
          </p:cNvSpPr>
          <p:nvPr>
            <p:ph type="subTitle" idx="13"/>
          </p:nvPr>
        </p:nvSpPr>
        <p:spPr/>
        <p:txBody>
          <a:bodyPr/>
          <a:lstStyle/>
          <a:p>
            <a:r>
              <a:rPr lang="pt-BR" dirty="0"/>
              <a:t>Composição </a:t>
            </a:r>
          </a:p>
        </p:txBody>
      </p:sp>
      <p:sp>
        <p:nvSpPr>
          <p:cNvPr id="6" name="Espaço Reservado para Número de Slide 5">
            <a:extLst>
              <a:ext uri="{FF2B5EF4-FFF2-40B4-BE49-F238E27FC236}">
                <a16:creationId xmlns:a16="http://schemas.microsoft.com/office/drawing/2014/main" id="{664D41F9-C3E8-42DA-A7B7-FFAE82DA95B2}"/>
              </a:ext>
            </a:extLst>
          </p:cNvPr>
          <p:cNvSpPr>
            <a:spLocks noGrp="1"/>
          </p:cNvSpPr>
          <p:nvPr>
            <p:ph type="sldNum" sz="quarter" idx="12"/>
          </p:nvPr>
        </p:nvSpPr>
        <p:spPr/>
        <p:txBody>
          <a:bodyPr/>
          <a:lstStyle/>
          <a:p>
            <a:fld id="{FAACE0D2-E678-453C-8082-E08B461DE721}" type="slidenum">
              <a:rPr lang="pt-BR" smtClean="0"/>
              <a:pPr/>
              <a:t>27</a:t>
            </a:fld>
            <a:endParaRPr lang="pt-BR" dirty="0"/>
          </a:p>
        </p:txBody>
      </p:sp>
      <p:sp>
        <p:nvSpPr>
          <p:cNvPr id="21" name="Espaço Reservado para Data 20">
            <a:extLst>
              <a:ext uri="{FF2B5EF4-FFF2-40B4-BE49-F238E27FC236}">
                <a16:creationId xmlns:a16="http://schemas.microsoft.com/office/drawing/2014/main" id="{FB5CB9B0-BF6F-408B-8138-97603C76C074}"/>
              </a:ext>
            </a:extLst>
          </p:cNvPr>
          <p:cNvSpPr>
            <a:spLocks noGrp="1"/>
          </p:cNvSpPr>
          <p:nvPr>
            <p:ph type="dt" sz="half" idx="10"/>
          </p:nvPr>
        </p:nvSpPr>
        <p:spPr/>
        <p:txBody>
          <a:bodyPr/>
          <a:lstStyle/>
          <a:p>
            <a:fld id="{6F05D294-D537-43C6-9BF4-3F5F81AFCDB0}" type="datetime1">
              <a:rPr lang="pt-BR" smtClean="0"/>
              <a:t>28/08/2024</a:t>
            </a:fld>
            <a:endParaRPr lang="pt-BR" dirty="0"/>
          </a:p>
        </p:txBody>
      </p:sp>
      <p:graphicFrame>
        <p:nvGraphicFramePr>
          <p:cNvPr id="7" name="Tabela 6">
            <a:extLst>
              <a:ext uri="{FF2B5EF4-FFF2-40B4-BE49-F238E27FC236}">
                <a16:creationId xmlns:a16="http://schemas.microsoft.com/office/drawing/2014/main" id="{A98C7417-0D49-4A7F-8C0F-77B71328B703}"/>
              </a:ext>
            </a:extLst>
          </p:cNvPr>
          <p:cNvGraphicFramePr>
            <a:graphicFrameLocks noGrp="1"/>
          </p:cNvGraphicFramePr>
          <p:nvPr>
            <p:extLst>
              <p:ext uri="{D42A27DB-BD31-4B8C-83A1-F6EECF244321}">
                <p14:modId xmlns:p14="http://schemas.microsoft.com/office/powerpoint/2010/main" val="904512041"/>
              </p:ext>
            </p:extLst>
          </p:nvPr>
        </p:nvGraphicFramePr>
        <p:xfrm>
          <a:off x="894403" y="961482"/>
          <a:ext cx="9732100" cy="1409806"/>
        </p:xfrm>
        <a:graphic>
          <a:graphicData uri="http://schemas.openxmlformats.org/drawingml/2006/table">
            <a:tbl>
              <a:tblPr/>
              <a:tblGrid>
                <a:gridCol w="1007865">
                  <a:extLst>
                    <a:ext uri="{9D8B030D-6E8A-4147-A177-3AD203B41FA5}">
                      <a16:colId xmlns:a16="http://schemas.microsoft.com/office/drawing/2014/main" val="831014562"/>
                    </a:ext>
                  </a:extLst>
                </a:gridCol>
                <a:gridCol w="671095">
                  <a:extLst>
                    <a:ext uri="{9D8B030D-6E8A-4147-A177-3AD203B41FA5}">
                      <a16:colId xmlns:a16="http://schemas.microsoft.com/office/drawing/2014/main" val="2178324870"/>
                    </a:ext>
                  </a:extLst>
                </a:gridCol>
                <a:gridCol w="671095">
                  <a:extLst>
                    <a:ext uri="{9D8B030D-6E8A-4147-A177-3AD203B41FA5}">
                      <a16:colId xmlns:a16="http://schemas.microsoft.com/office/drawing/2014/main" val="478460297"/>
                    </a:ext>
                  </a:extLst>
                </a:gridCol>
                <a:gridCol w="671095">
                  <a:extLst>
                    <a:ext uri="{9D8B030D-6E8A-4147-A177-3AD203B41FA5}">
                      <a16:colId xmlns:a16="http://schemas.microsoft.com/office/drawing/2014/main" val="2816870416"/>
                    </a:ext>
                  </a:extLst>
                </a:gridCol>
                <a:gridCol w="671095">
                  <a:extLst>
                    <a:ext uri="{9D8B030D-6E8A-4147-A177-3AD203B41FA5}">
                      <a16:colId xmlns:a16="http://schemas.microsoft.com/office/drawing/2014/main" val="1171855336"/>
                    </a:ext>
                  </a:extLst>
                </a:gridCol>
                <a:gridCol w="671095">
                  <a:extLst>
                    <a:ext uri="{9D8B030D-6E8A-4147-A177-3AD203B41FA5}">
                      <a16:colId xmlns:a16="http://schemas.microsoft.com/office/drawing/2014/main" val="3927348105"/>
                    </a:ext>
                  </a:extLst>
                </a:gridCol>
                <a:gridCol w="671095">
                  <a:extLst>
                    <a:ext uri="{9D8B030D-6E8A-4147-A177-3AD203B41FA5}">
                      <a16:colId xmlns:a16="http://schemas.microsoft.com/office/drawing/2014/main" val="3777798558"/>
                    </a:ext>
                  </a:extLst>
                </a:gridCol>
                <a:gridCol w="671095">
                  <a:extLst>
                    <a:ext uri="{9D8B030D-6E8A-4147-A177-3AD203B41FA5}">
                      <a16:colId xmlns:a16="http://schemas.microsoft.com/office/drawing/2014/main" val="855707869"/>
                    </a:ext>
                  </a:extLst>
                </a:gridCol>
                <a:gridCol w="671095">
                  <a:extLst>
                    <a:ext uri="{9D8B030D-6E8A-4147-A177-3AD203B41FA5}">
                      <a16:colId xmlns:a16="http://schemas.microsoft.com/office/drawing/2014/main" val="1775299403"/>
                    </a:ext>
                  </a:extLst>
                </a:gridCol>
                <a:gridCol w="671095">
                  <a:extLst>
                    <a:ext uri="{9D8B030D-6E8A-4147-A177-3AD203B41FA5}">
                      <a16:colId xmlns:a16="http://schemas.microsoft.com/office/drawing/2014/main" val="3934523586"/>
                    </a:ext>
                  </a:extLst>
                </a:gridCol>
                <a:gridCol w="671095">
                  <a:extLst>
                    <a:ext uri="{9D8B030D-6E8A-4147-A177-3AD203B41FA5}">
                      <a16:colId xmlns:a16="http://schemas.microsoft.com/office/drawing/2014/main" val="576220534"/>
                    </a:ext>
                  </a:extLst>
                </a:gridCol>
                <a:gridCol w="671095">
                  <a:extLst>
                    <a:ext uri="{9D8B030D-6E8A-4147-A177-3AD203B41FA5}">
                      <a16:colId xmlns:a16="http://schemas.microsoft.com/office/drawing/2014/main" val="4150588270"/>
                    </a:ext>
                  </a:extLst>
                </a:gridCol>
                <a:gridCol w="671095">
                  <a:extLst>
                    <a:ext uri="{9D8B030D-6E8A-4147-A177-3AD203B41FA5}">
                      <a16:colId xmlns:a16="http://schemas.microsoft.com/office/drawing/2014/main" val="2537752153"/>
                    </a:ext>
                  </a:extLst>
                </a:gridCol>
                <a:gridCol w="671095">
                  <a:extLst>
                    <a:ext uri="{9D8B030D-6E8A-4147-A177-3AD203B41FA5}">
                      <a16:colId xmlns:a16="http://schemas.microsoft.com/office/drawing/2014/main" val="1334627679"/>
                    </a:ext>
                  </a:extLst>
                </a:gridCol>
              </a:tblGrid>
              <a:tr h="337288">
                <a:tc>
                  <a:txBody>
                    <a:bodyPr/>
                    <a:lstStyle/>
                    <a:p>
                      <a:pPr algn="ctr" fontAlgn="b"/>
                      <a:r>
                        <a:rPr lang="pt-BR" sz="1000" b="1" i="0" u="none" strike="noStrike" dirty="0">
                          <a:solidFill>
                            <a:schemeClr val="bg1"/>
                          </a:solidFill>
                          <a:effectLst/>
                          <a:latin typeface="Arial" panose="020B0604020202020204" pitchFamily="34" charset="0"/>
                        </a:rPr>
                        <a:t>GND</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2011</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2012</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2013</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2014</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2015</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2016</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2017</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2018</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2019</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2020</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2021</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2022</a:t>
                      </a:r>
                    </a:p>
                  </a:txBody>
                  <a:tcPr marL="0" marR="0" marT="0" marB="0" anchor="ctr">
                    <a:lnL>
                      <a:noFill/>
                    </a:lnL>
                    <a:lnR>
                      <a:noFill/>
                    </a:lnR>
                    <a:lnT>
                      <a:noFill/>
                    </a:lnT>
                    <a:lnB>
                      <a:noFill/>
                    </a:lnB>
                    <a:solidFill>
                      <a:srgbClr val="008E52"/>
                    </a:solidFill>
                  </a:tcPr>
                </a:tc>
                <a:tc>
                  <a:txBody>
                    <a:bodyPr/>
                    <a:lstStyle/>
                    <a:p>
                      <a:pPr algn="ctr" fontAlgn="b"/>
                      <a:r>
                        <a:rPr lang="pt-BR" sz="1000" b="1" i="0" u="none" strike="noStrike" dirty="0">
                          <a:solidFill>
                            <a:schemeClr val="bg1"/>
                          </a:solidFill>
                          <a:effectLst/>
                          <a:latin typeface="Arial" panose="020B0604020202020204" pitchFamily="34" charset="0"/>
                        </a:rPr>
                        <a:t>2023</a:t>
                      </a:r>
                    </a:p>
                  </a:txBody>
                  <a:tcPr marL="0" marR="0" marT="0" marB="0" anchor="ctr">
                    <a:lnL>
                      <a:noFill/>
                    </a:lnL>
                    <a:lnR>
                      <a:noFill/>
                    </a:lnR>
                    <a:lnT>
                      <a:noFill/>
                    </a:lnT>
                    <a:lnB>
                      <a:noFill/>
                    </a:lnB>
                    <a:solidFill>
                      <a:srgbClr val="008E52"/>
                    </a:solidFill>
                  </a:tcPr>
                </a:tc>
                <a:extLst>
                  <a:ext uri="{0D108BD9-81ED-4DB2-BD59-A6C34878D82A}">
                    <a16:rowId xmlns:a16="http://schemas.microsoft.com/office/drawing/2014/main" val="948910915"/>
                  </a:ext>
                </a:extLst>
              </a:tr>
              <a:tr h="178753">
                <a:tc>
                  <a:txBody>
                    <a:bodyPr/>
                    <a:lstStyle/>
                    <a:p>
                      <a:pPr algn="ctr" fontAlgn="b"/>
                      <a:r>
                        <a:rPr lang="pt-BR" sz="1000" b="0" i="0" u="none" strike="noStrike">
                          <a:solidFill>
                            <a:srgbClr val="000000"/>
                          </a:solidFill>
                          <a:effectLst/>
                          <a:latin typeface="Arial" panose="020B0604020202020204" pitchFamily="34" charset="0"/>
                        </a:rPr>
                        <a:t>1</a:t>
                      </a:r>
                    </a:p>
                  </a:txBody>
                  <a:tcPr marL="0" marR="0" marT="0" marB="0" anchor="b">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55,7%</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54,6%</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55,4%</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53,7%</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59,2%</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62,0%</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61,1%</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65,3%</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66,5%</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67,4%</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56,2%</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54,6%</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58,8%</a:t>
                      </a:r>
                    </a:p>
                  </a:txBody>
                  <a:tcPr marL="0" marR="108000" marT="0" marB="0" anchor="ctr">
                    <a:lnL>
                      <a:noFill/>
                    </a:lnL>
                    <a:lnR>
                      <a:noFill/>
                    </a:lnR>
                    <a:lnT>
                      <a:noFill/>
                    </a:lnT>
                    <a:lnB>
                      <a:noFill/>
                    </a:lnB>
                  </a:tcPr>
                </a:tc>
                <a:extLst>
                  <a:ext uri="{0D108BD9-81ED-4DB2-BD59-A6C34878D82A}">
                    <a16:rowId xmlns:a16="http://schemas.microsoft.com/office/drawing/2014/main" val="528254982"/>
                  </a:ext>
                </a:extLst>
              </a:tr>
              <a:tr h="178753">
                <a:tc>
                  <a:txBody>
                    <a:bodyPr/>
                    <a:lstStyle/>
                    <a:p>
                      <a:pPr algn="ctr" fontAlgn="b"/>
                      <a:r>
                        <a:rPr lang="pt-BR" sz="1000" b="0" i="0" u="none" strike="noStrike">
                          <a:solidFill>
                            <a:srgbClr val="000000"/>
                          </a:solidFill>
                          <a:effectLst/>
                          <a:latin typeface="Arial" panose="020B0604020202020204" pitchFamily="34" charset="0"/>
                        </a:rPr>
                        <a:t>2</a:t>
                      </a:r>
                    </a:p>
                  </a:txBody>
                  <a:tcPr marL="0" marR="0" marT="0" marB="0" anchor="b">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5,7%</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5,7%</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6,6%</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5,0%</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4,8%</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4,4%</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4,1%</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4,3%</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2,5%</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0,2%</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0,2%</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0,9%</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1,5%</a:t>
                      </a:r>
                    </a:p>
                  </a:txBody>
                  <a:tcPr marL="0" marR="108000" marT="0" marB="0" anchor="ctr">
                    <a:lnL>
                      <a:noFill/>
                    </a:lnL>
                    <a:lnR>
                      <a:noFill/>
                    </a:lnR>
                    <a:lnT>
                      <a:noFill/>
                    </a:lnT>
                    <a:lnB>
                      <a:noFill/>
                    </a:lnB>
                  </a:tcPr>
                </a:tc>
                <a:extLst>
                  <a:ext uri="{0D108BD9-81ED-4DB2-BD59-A6C34878D82A}">
                    <a16:rowId xmlns:a16="http://schemas.microsoft.com/office/drawing/2014/main" val="4113363194"/>
                  </a:ext>
                </a:extLst>
              </a:tr>
              <a:tr h="178753">
                <a:tc>
                  <a:txBody>
                    <a:bodyPr/>
                    <a:lstStyle/>
                    <a:p>
                      <a:pPr algn="ctr" fontAlgn="b"/>
                      <a:r>
                        <a:rPr lang="pt-BR" sz="1000" b="0" i="0" u="none" strike="noStrike">
                          <a:solidFill>
                            <a:srgbClr val="000000"/>
                          </a:solidFill>
                          <a:effectLst/>
                          <a:latin typeface="Arial" panose="020B0604020202020204" pitchFamily="34" charset="0"/>
                        </a:rPr>
                        <a:t>3</a:t>
                      </a:r>
                    </a:p>
                  </a:txBody>
                  <a:tcPr marL="0" marR="0" marT="0" marB="0" anchor="b">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20,4%</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22,5%</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22,0%</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20,6%</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22,2%</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25,4%</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24,8%</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22,6%</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27,1%</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29,1%</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29,8%</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31,2%</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30,5%</a:t>
                      </a:r>
                    </a:p>
                  </a:txBody>
                  <a:tcPr marL="0" marR="108000" marT="0" marB="0" anchor="ctr">
                    <a:lnL>
                      <a:noFill/>
                    </a:lnL>
                    <a:lnR>
                      <a:noFill/>
                    </a:lnR>
                    <a:lnT>
                      <a:noFill/>
                    </a:lnT>
                    <a:lnB>
                      <a:noFill/>
                    </a:lnB>
                  </a:tcPr>
                </a:tc>
                <a:extLst>
                  <a:ext uri="{0D108BD9-81ED-4DB2-BD59-A6C34878D82A}">
                    <a16:rowId xmlns:a16="http://schemas.microsoft.com/office/drawing/2014/main" val="733444589"/>
                  </a:ext>
                </a:extLst>
              </a:tr>
              <a:tr h="178753">
                <a:tc>
                  <a:txBody>
                    <a:bodyPr/>
                    <a:lstStyle/>
                    <a:p>
                      <a:pPr algn="ctr" fontAlgn="b"/>
                      <a:r>
                        <a:rPr lang="pt-BR" sz="1000" b="0" i="0" u="none" strike="noStrike">
                          <a:solidFill>
                            <a:srgbClr val="000000"/>
                          </a:solidFill>
                          <a:effectLst/>
                          <a:latin typeface="Arial" panose="020B0604020202020204" pitchFamily="34" charset="0"/>
                        </a:rPr>
                        <a:t>4</a:t>
                      </a:r>
                    </a:p>
                  </a:txBody>
                  <a:tcPr marL="0" marR="0" marT="0" marB="0" anchor="b">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2,8%</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2,7%</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7,9%</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11,1%</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5,6%</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3,1%</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5,6%</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4,5%</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1,9%</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3,1%</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13,1%</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6,5%</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8,3%</a:t>
                      </a:r>
                    </a:p>
                  </a:txBody>
                  <a:tcPr marL="0" marR="108000" marT="0" marB="0" anchor="ctr">
                    <a:lnL>
                      <a:noFill/>
                    </a:lnL>
                    <a:lnR>
                      <a:noFill/>
                    </a:lnR>
                    <a:lnT>
                      <a:noFill/>
                    </a:lnT>
                    <a:lnB>
                      <a:noFill/>
                    </a:lnB>
                  </a:tcPr>
                </a:tc>
                <a:extLst>
                  <a:ext uri="{0D108BD9-81ED-4DB2-BD59-A6C34878D82A}">
                    <a16:rowId xmlns:a16="http://schemas.microsoft.com/office/drawing/2014/main" val="53212401"/>
                  </a:ext>
                </a:extLst>
              </a:tr>
              <a:tr h="178753">
                <a:tc>
                  <a:txBody>
                    <a:bodyPr/>
                    <a:lstStyle/>
                    <a:p>
                      <a:pPr algn="ctr" fontAlgn="b"/>
                      <a:r>
                        <a:rPr lang="pt-BR" sz="1000" b="0" i="0" u="none" strike="noStrike">
                          <a:solidFill>
                            <a:srgbClr val="000000"/>
                          </a:solidFill>
                          <a:effectLst/>
                          <a:latin typeface="Arial" panose="020B0604020202020204" pitchFamily="34" charset="0"/>
                        </a:rPr>
                        <a:t>5</a:t>
                      </a:r>
                    </a:p>
                  </a:txBody>
                  <a:tcPr marL="0" marR="0" marT="0" marB="0" anchor="b">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0,0%</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7,8%</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2,0%</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1,8%</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0,4%</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0,2%</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0,7%</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0,3%</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0,2%</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0,0%</a:t>
                      </a:r>
                    </a:p>
                  </a:txBody>
                  <a:tcPr marL="0" marR="108000" marT="0" marB="0" anchor="ctr">
                    <a:lnL>
                      <a:noFill/>
                    </a:lnL>
                    <a:lnR>
                      <a:noFill/>
                    </a:lnR>
                    <a:lnT>
                      <a:noFill/>
                    </a:lnT>
                    <a:lnB>
                      <a:noFill/>
                    </a:lnB>
                  </a:tcPr>
                </a:tc>
                <a:tc>
                  <a:txBody>
                    <a:bodyPr/>
                    <a:lstStyle/>
                    <a:p>
                      <a:pPr algn="r" fontAlgn="b"/>
                      <a:r>
                        <a:rPr lang="pt-BR" sz="1000" b="0" i="0" u="none" strike="noStrike" dirty="0">
                          <a:solidFill>
                            <a:srgbClr val="000000"/>
                          </a:solidFill>
                          <a:effectLst/>
                          <a:latin typeface="Arial" panose="020B0604020202020204" pitchFamily="34" charset="0"/>
                        </a:rPr>
                        <a:t>0,5%</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0,1%</a:t>
                      </a:r>
                    </a:p>
                  </a:txBody>
                  <a:tcPr marL="0" marR="108000" marT="0" marB="0" anchor="ctr">
                    <a:lnL>
                      <a:noFill/>
                    </a:lnL>
                    <a:lnR>
                      <a:noFill/>
                    </a:lnR>
                    <a:lnT>
                      <a:noFill/>
                    </a:lnT>
                    <a:lnB>
                      <a:noFill/>
                    </a:lnB>
                  </a:tcPr>
                </a:tc>
                <a:tc>
                  <a:txBody>
                    <a:bodyPr/>
                    <a:lstStyle/>
                    <a:p>
                      <a:pPr algn="r" fontAlgn="b"/>
                      <a:r>
                        <a:rPr lang="pt-BR" sz="1000" b="0" i="0" u="none" strike="noStrike">
                          <a:solidFill>
                            <a:srgbClr val="000000"/>
                          </a:solidFill>
                          <a:effectLst/>
                          <a:latin typeface="Arial" panose="020B0604020202020204" pitchFamily="34" charset="0"/>
                        </a:rPr>
                        <a:t>0,1%</a:t>
                      </a:r>
                    </a:p>
                  </a:txBody>
                  <a:tcPr marL="0" marR="108000" marT="0" marB="0" anchor="ctr">
                    <a:lnL>
                      <a:noFill/>
                    </a:lnL>
                    <a:lnR>
                      <a:noFill/>
                    </a:lnR>
                    <a:lnT>
                      <a:noFill/>
                    </a:lnT>
                    <a:lnB>
                      <a:noFill/>
                    </a:lnB>
                  </a:tcPr>
                </a:tc>
                <a:extLst>
                  <a:ext uri="{0D108BD9-81ED-4DB2-BD59-A6C34878D82A}">
                    <a16:rowId xmlns:a16="http://schemas.microsoft.com/office/drawing/2014/main" val="3666539068"/>
                  </a:ext>
                </a:extLst>
              </a:tr>
              <a:tr h="178753">
                <a:tc>
                  <a:txBody>
                    <a:bodyPr/>
                    <a:lstStyle/>
                    <a:p>
                      <a:pPr algn="ctr" fontAlgn="b"/>
                      <a:r>
                        <a:rPr lang="pt-BR" sz="1000" b="0" i="0" u="none" strike="noStrike" dirty="0">
                          <a:solidFill>
                            <a:srgbClr val="000000"/>
                          </a:solidFill>
                          <a:effectLst/>
                          <a:latin typeface="Arial" panose="020B0604020202020204" pitchFamily="34" charset="0"/>
                        </a:rPr>
                        <a:t>6</a:t>
                      </a:r>
                    </a:p>
                  </a:txBody>
                  <a:tcPr marL="0" marR="0" marT="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15,5%</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6,6%</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6,1%</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7,8%</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7,8%</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4,8%</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3,7%</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2,9%</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1,8%</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0,2%</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0,2%</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6,7%</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r" fontAlgn="b"/>
                      <a:r>
                        <a:rPr lang="pt-BR" sz="1000" b="0" i="0" u="none" strike="noStrike" dirty="0">
                          <a:solidFill>
                            <a:srgbClr val="000000"/>
                          </a:solidFill>
                          <a:effectLst/>
                          <a:latin typeface="Arial" panose="020B0604020202020204" pitchFamily="34" charset="0"/>
                        </a:rPr>
                        <a:t>0,8%</a:t>
                      </a:r>
                    </a:p>
                  </a:txBody>
                  <a:tcPr marL="0" marR="108000" marT="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137757"/>
                  </a:ext>
                </a:extLst>
              </a:tr>
            </a:tbl>
          </a:graphicData>
        </a:graphic>
      </p:graphicFrame>
      <p:graphicFrame>
        <p:nvGraphicFramePr>
          <p:cNvPr id="9" name="Gráfico 8">
            <a:extLst>
              <a:ext uri="{FF2B5EF4-FFF2-40B4-BE49-F238E27FC236}">
                <a16:creationId xmlns:a16="http://schemas.microsoft.com/office/drawing/2014/main" id="{EE809983-D6EB-43A7-A037-1997C891FEA4}"/>
              </a:ext>
            </a:extLst>
          </p:cNvPr>
          <p:cNvGraphicFramePr>
            <a:graphicFrameLocks/>
          </p:cNvGraphicFramePr>
          <p:nvPr>
            <p:extLst/>
          </p:nvPr>
        </p:nvGraphicFramePr>
        <p:xfrm>
          <a:off x="2725615" y="2487157"/>
          <a:ext cx="6577327" cy="3999112"/>
        </p:xfrm>
        <a:graphic>
          <a:graphicData uri="http://schemas.openxmlformats.org/drawingml/2006/chart">
            <c:chart xmlns:c="http://schemas.openxmlformats.org/drawingml/2006/chart" xmlns:r="http://schemas.openxmlformats.org/officeDocument/2006/relationships" r:id="rId2"/>
          </a:graphicData>
        </a:graphic>
      </p:graphicFrame>
      <p:sp>
        <p:nvSpPr>
          <p:cNvPr id="10" name="Retângulo 9">
            <a:extLst>
              <a:ext uri="{FF2B5EF4-FFF2-40B4-BE49-F238E27FC236}">
                <a16:creationId xmlns:a16="http://schemas.microsoft.com/office/drawing/2014/main" id="{99E82388-F7CD-4843-8CEA-9307DB0CB400}"/>
              </a:ext>
            </a:extLst>
          </p:cNvPr>
          <p:cNvSpPr/>
          <p:nvPr/>
        </p:nvSpPr>
        <p:spPr>
          <a:xfrm>
            <a:off x="9499034" y="6139567"/>
            <a:ext cx="1984754" cy="461665"/>
          </a:xfrm>
          <a:prstGeom prst="rect">
            <a:avLst/>
          </a:prstGeom>
        </p:spPr>
        <p:txBody>
          <a:bodyPr wrap="square">
            <a:spAutoFit/>
          </a:bodyPr>
          <a:lstStyle/>
          <a:p>
            <a:r>
              <a:rPr lang="pt-BR" sz="1200" dirty="0"/>
              <a:t>Fonte: Secretaria de Estado da Economia/EOF.</a:t>
            </a:r>
          </a:p>
        </p:txBody>
      </p:sp>
    </p:spTree>
    <p:extLst>
      <p:ext uri="{BB962C8B-B14F-4D97-AF65-F5344CB8AC3E}">
        <p14:creationId xmlns:p14="http://schemas.microsoft.com/office/powerpoint/2010/main" val="2126295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D5B2C4B2-4996-4AEE-A98C-FE28C43DB838}"/>
              </a:ext>
            </a:extLst>
          </p:cNvPr>
          <p:cNvSpPr>
            <a:spLocks noGrp="1"/>
          </p:cNvSpPr>
          <p:nvPr>
            <p:ph type="ftr" sz="quarter" idx="4294967295"/>
          </p:nvPr>
        </p:nvSpPr>
        <p:spPr>
          <a:xfrm>
            <a:off x="8077200" y="6619875"/>
            <a:ext cx="4114800" cy="184150"/>
          </a:xfrm>
        </p:spPr>
        <p:txBody>
          <a:bodyPr/>
          <a:lstStyle/>
          <a:p>
            <a:r>
              <a:rPr lang="pt-BR" dirty="0">
                <a:solidFill>
                  <a:schemeClr val="bg1"/>
                </a:solidFill>
              </a:rPr>
              <a:t>Boletim Econômico | Secretaria de Estado da Economia</a:t>
            </a:r>
          </a:p>
        </p:txBody>
      </p:sp>
    </p:spTree>
    <p:extLst>
      <p:ext uri="{BB962C8B-B14F-4D97-AF65-F5344CB8AC3E}">
        <p14:creationId xmlns:p14="http://schemas.microsoft.com/office/powerpoint/2010/main" val="3986430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D5B2C4B2-4996-4AEE-A98C-FE28C43DB838}"/>
              </a:ext>
            </a:extLst>
          </p:cNvPr>
          <p:cNvSpPr>
            <a:spLocks noGrp="1"/>
          </p:cNvSpPr>
          <p:nvPr>
            <p:ph type="ftr" sz="quarter" idx="4294967295"/>
          </p:nvPr>
        </p:nvSpPr>
        <p:spPr>
          <a:xfrm>
            <a:off x="8077200" y="6619875"/>
            <a:ext cx="4114800" cy="184150"/>
          </a:xfrm>
        </p:spPr>
        <p:txBody>
          <a:bodyPr/>
          <a:lstStyle/>
          <a:p>
            <a:r>
              <a:rPr lang="pt-BR" dirty="0">
                <a:solidFill>
                  <a:schemeClr val="bg1"/>
                </a:solidFill>
              </a:rPr>
              <a:t>Boletim Econômico | Secretaria de Estado da Economia</a:t>
            </a:r>
          </a:p>
        </p:txBody>
      </p:sp>
    </p:spTree>
    <p:extLst>
      <p:ext uri="{BB962C8B-B14F-4D97-AF65-F5344CB8AC3E}">
        <p14:creationId xmlns:p14="http://schemas.microsoft.com/office/powerpoint/2010/main" val="5029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Conteúdo 3"/>
          <p:cNvSpPr>
            <a:spLocks noGrp="1"/>
          </p:cNvSpPr>
          <p:nvPr>
            <p:ph idx="4294967295"/>
          </p:nvPr>
        </p:nvSpPr>
        <p:spPr>
          <a:xfrm>
            <a:off x="7306575" y="973434"/>
            <a:ext cx="2118443" cy="419937"/>
          </a:xfrm>
          <a:prstGeom prst="rect">
            <a:avLst/>
          </a:prstGeom>
        </p:spPr>
        <p:txBody>
          <a:bodyPr/>
          <a:lstStyle/>
          <a:p>
            <a:pPr marL="0" indent="0">
              <a:buNone/>
            </a:pPr>
            <a:r>
              <a:rPr b="1" dirty="0">
                <a:solidFill>
                  <a:schemeClr val="bg1"/>
                </a:solidFill>
              </a:rPr>
              <a:t>SUMÁRIO</a:t>
            </a:r>
          </a:p>
        </p:txBody>
      </p:sp>
      <p:graphicFrame>
        <p:nvGraphicFramePr>
          <p:cNvPr id="9" name="Tabela 8">
            <a:extLst>
              <a:ext uri="{FF2B5EF4-FFF2-40B4-BE49-F238E27FC236}">
                <a16:creationId xmlns:a16="http://schemas.microsoft.com/office/drawing/2014/main" id="{4A49FF92-387C-4161-B420-7BE91C885572}"/>
              </a:ext>
            </a:extLst>
          </p:cNvPr>
          <p:cNvGraphicFramePr>
            <a:graphicFrameLocks noGrp="1"/>
          </p:cNvGraphicFramePr>
          <p:nvPr>
            <p:extLst>
              <p:ext uri="{D42A27DB-BD31-4B8C-83A1-F6EECF244321}">
                <p14:modId xmlns:p14="http://schemas.microsoft.com/office/powerpoint/2010/main" val="2805823899"/>
              </p:ext>
            </p:extLst>
          </p:nvPr>
        </p:nvGraphicFramePr>
        <p:xfrm>
          <a:off x="6260211" y="1628504"/>
          <a:ext cx="5380890" cy="4752795"/>
        </p:xfrm>
        <a:graphic>
          <a:graphicData uri="http://schemas.openxmlformats.org/drawingml/2006/table">
            <a:tbl>
              <a:tblPr/>
              <a:tblGrid>
                <a:gridCol w="4655887">
                  <a:extLst>
                    <a:ext uri="{9D8B030D-6E8A-4147-A177-3AD203B41FA5}">
                      <a16:colId xmlns:a16="http://schemas.microsoft.com/office/drawing/2014/main" val="4126829081"/>
                    </a:ext>
                  </a:extLst>
                </a:gridCol>
                <a:gridCol w="725003">
                  <a:extLst>
                    <a:ext uri="{9D8B030D-6E8A-4147-A177-3AD203B41FA5}">
                      <a16:colId xmlns:a16="http://schemas.microsoft.com/office/drawing/2014/main" val="550489523"/>
                    </a:ext>
                  </a:extLst>
                </a:gridCol>
              </a:tblGrid>
              <a:tr h="316853">
                <a:tc>
                  <a:txBody>
                    <a:bodyPr/>
                    <a:lstStyle/>
                    <a:p>
                      <a:pPr algn="l" fontAlgn="b"/>
                      <a:r>
                        <a:rPr lang="pt-BR" sz="2000" b="0" i="0" u="none" strike="noStrike" dirty="0">
                          <a:solidFill>
                            <a:schemeClr val="bg1"/>
                          </a:solidFill>
                          <a:effectLst/>
                          <a:latin typeface="Calibri" panose="020F0502020204030204" pitchFamily="34" charset="0"/>
                        </a:rPr>
                        <a:t>Receita Corrente Líquida</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4</a:t>
                      </a:r>
                    </a:p>
                  </a:txBody>
                  <a:tcPr marL="7637" marR="7637" marT="7637" marB="0" anchor="ctr">
                    <a:lnL>
                      <a:noFill/>
                    </a:lnL>
                    <a:lnR>
                      <a:noFill/>
                    </a:lnR>
                    <a:lnT>
                      <a:noFill/>
                    </a:lnT>
                    <a:lnB>
                      <a:noFill/>
                    </a:lnB>
                  </a:tcPr>
                </a:tc>
                <a:extLst>
                  <a:ext uri="{0D108BD9-81ED-4DB2-BD59-A6C34878D82A}">
                    <a16:rowId xmlns:a16="http://schemas.microsoft.com/office/drawing/2014/main" val="1183728896"/>
                  </a:ext>
                </a:extLst>
              </a:tr>
              <a:tr h="316853">
                <a:tc>
                  <a:txBody>
                    <a:bodyPr/>
                    <a:lstStyle/>
                    <a:p>
                      <a:pPr algn="l" fontAlgn="b"/>
                      <a:r>
                        <a:rPr lang="pt-BR" sz="2000" b="0" i="0" u="none" strike="noStrike" dirty="0">
                          <a:solidFill>
                            <a:schemeClr val="bg1"/>
                          </a:solidFill>
                          <a:effectLst/>
                          <a:latin typeface="Calibri" panose="020F0502020204030204" pitchFamily="34" charset="0"/>
                        </a:rPr>
                        <a:t>Receita Total</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5</a:t>
                      </a:r>
                    </a:p>
                  </a:txBody>
                  <a:tcPr marL="7637" marR="7637" marT="7637" marB="0" anchor="ctr">
                    <a:lnL>
                      <a:noFill/>
                    </a:lnL>
                    <a:lnR>
                      <a:noFill/>
                    </a:lnR>
                    <a:lnT>
                      <a:noFill/>
                    </a:lnT>
                    <a:lnB>
                      <a:noFill/>
                    </a:lnB>
                  </a:tcPr>
                </a:tc>
                <a:extLst>
                  <a:ext uri="{0D108BD9-81ED-4DB2-BD59-A6C34878D82A}">
                    <a16:rowId xmlns:a16="http://schemas.microsoft.com/office/drawing/2014/main" val="1246603528"/>
                  </a:ext>
                </a:extLst>
              </a:tr>
              <a:tr h="316853">
                <a:tc>
                  <a:txBody>
                    <a:bodyPr/>
                    <a:lstStyle/>
                    <a:p>
                      <a:pPr algn="l" fontAlgn="b"/>
                      <a:r>
                        <a:rPr lang="pt-BR" sz="2000" b="0" i="0" u="none" strike="noStrike" dirty="0">
                          <a:solidFill>
                            <a:schemeClr val="bg1"/>
                          </a:solidFill>
                          <a:effectLst/>
                          <a:latin typeface="Calibri" panose="020F0502020204030204" pitchFamily="34" charset="0"/>
                        </a:rPr>
                        <a:t>Cenário da Receita Orçamentária</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6</a:t>
                      </a:r>
                    </a:p>
                  </a:txBody>
                  <a:tcPr marL="7637" marR="7637" marT="7637" marB="0" anchor="ctr">
                    <a:lnL>
                      <a:noFill/>
                    </a:lnL>
                    <a:lnR>
                      <a:noFill/>
                    </a:lnR>
                    <a:lnT>
                      <a:noFill/>
                    </a:lnT>
                    <a:lnB>
                      <a:noFill/>
                    </a:lnB>
                  </a:tcPr>
                </a:tc>
                <a:extLst>
                  <a:ext uri="{0D108BD9-81ED-4DB2-BD59-A6C34878D82A}">
                    <a16:rowId xmlns:a16="http://schemas.microsoft.com/office/drawing/2014/main" val="3375212605"/>
                  </a:ext>
                </a:extLst>
              </a:tr>
              <a:tr h="316853">
                <a:tc>
                  <a:txBody>
                    <a:bodyPr/>
                    <a:lstStyle/>
                    <a:p>
                      <a:pPr algn="l" fontAlgn="b"/>
                      <a:r>
                        <a:rPr lang="pt-BR" sz="2000" b="0" i="0" u="none" strike="noStrike" dirty="0">
                          <a:solidFill>
                            <a:schemeClr val="bg1"/>
                          </a:solidFill>
                          <a:effectLst/>
                          <a:latin typeface="Calibri" panose="020F0502020204030204" pitchFamily="34" charset="0"/>
                        </a:rPr>
                        <a:t>Transferências Correntes</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7</a:t>
                      </a:r>
                    </a:p>
                  </a:txBody>
                  <a:tcPr marL="7637" marR="7637" marT="7637" marB="0" anchor="ctr">
                    <a:lnL>
                      <a:noFill/>
                    </a:lnL>
                    <a:lnR>
                      <a:noFill/>
                    </a:lnR>
                    <a:lnT>
                      <a:noFill/>
                    </a:lnT>
                    <a:lnB>
                      <a:noFill/>
                    </a:lnB>
                  </a:tcPr>
                </a:tc>
                <a:extLst>
                  <a:ext uri="{0D108BD9-81ED-4DB2-BD59-A6C34878D82A}">
                    <a16:rowId xmlns:a16="http://schemas.microsoft.com/office/drawing/2014/main" val="2896812159"/>
                  </a:ext>
                </a:extLst>
              </a:tr>
              <a:tr h="316853">
                <a:tc>
                  <a:txBody>
                    <a:bodyPr/>
                    <a:lstStyle/>
                    <a:p>
                      <a:pPr algn="l" fontAlgn="b"/>
                      <a:r>
                        <a:rPr lang="pt-BR" sz="2000" b="0" i="0" u="none" strike="noStrike" dirty="0">
                          <a:solidFill>
                            <a:schemeClr val="bg1"/>
                          </a:solidFill>
                          <a:effectLst/>
                          <a:latin typeface="Calibri" panose="020F0502020204030204" pitchFamily="34" charset="0"/>
                        </a:rPr>
                        <a:t>Arrecadação Bruta do ICMS</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8</a:t>
                      </a:r>
                    </a:p>
                  </a:txBody>
                  <a:tcPr marL="7637" marR="7637" marT="7637" marB="0" anchor="ctr">
                    <a:lnL>
                      <a:noFill/>
                    </a:lnL>
                    <a:lnR>
                      <a:noFill/>
                    </a:lnR>
                    <a:lnT>
                      <a:noFill/>
                    </a:lnT>
                    <a:lnB>
                      <a:noFill/>
                    </a:lnB>
                  </a:tcPr>
                </a:tc>
                <a:extLst>
                  <a:ext uri="{0D108BD9-81ED-4DB2-BD59-A6C34878D82A}">
                    <a16:rowId xmlns:a16="http://schemas.microsoft.com/office/drawing/2014/main" val="3940057144"/>
                  </a:ext>
                </a:extLst>
              </a:tr>
              <a:tr h="316853">
                <a:tc>
                  <a:txBody>
                    <a:bodyPr/>
                    <a:lstStyle/>
                    <a:p>
                      <a:pPr algn="l" fontAlgn="b"/>
                      <a:r>
                        <a:rPr lang="pt-BR" sz="2000" b="0" i="0" u="none" strike="noStrike" dirty="0">
                          <a:solidFill>
                            <a:schemeClr val="bg1"/>
                          </a:solidFill>
                          <a:effectLst/>
                          <a:latin typeface="Calibri" panose="020F0502020204030204" pitchFamily="34" charset="0"/>
                        </a:rPr>
                        <a:t>Análise por Setor</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9</a:t>
                      </a:r>
                    </a:p>
                  </a:txBody>
                  <a:tcPr marL="7637" marR="7637" marT="7637" marB="0" anchor="ctr">
                    <a:lnL>
                      <a:noFill/>
                    </a:lnL>
                    <a:lnR>
                      <a:noFill/>
                    </a:lnR>
                    <a:lnT>
                      <a:noFill/>
                    </a:lnT>
                    <a:lnB>
                      <a:noFill/>
                    </a:lnB>
                  </a:tcPr>
                </a:tc>
                <a:extLst>
                  <a:ext uri="{0D108BD9-81ED-4DB2-BD59-A6C34878D82A}">
                    <a16:rowId xmlns:a16="http://schemas.microsoft.com/office/drawing/2014/main" val="3185707156"/>
                  </a:ext>
                </a:extLst>
              </a:tr>
              <a:tr h="316853">
                <a:tc>
                  <a:txBody>
                    <a:bodyPr/>
                    <a:lstStyle/>
                    <a:p>
                      <a:pPr algn="l" fontAlgn="b"/>
                      <a:r>
                        <a:rPr lang="pt-BR" sz="2000" b="0" i="0" u="none" strike="noStrike" dirty="0">
                          <a:solidFill>
                            <a:schemeClr val="bg1"/>
                          </a:solidFill>
                          <a:effectLst/>
                          <a:latin typeface="Calibri" panose="020F0502020204030204" pitchFamily="34" charset="0"/>
                        </a:rPr>
                        <a:t>Arrecadação do IPVA</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16</a:t>
                      </a:r>
                    </a:p>
                  </a:txBody>
                  <a:tcPr marL="7637" marR="7637" marT="7637" marB="0" anchor="ctr">
                    <a:lnL>
                      <a:noFill/>
                    </a:lnL>
                    <a:lnR>
                      <a:noFill/>
                    </a:lnR>
                    <a:lnT>
                      <a:noFill/>
                    </a:lnT>
                    <a:lnB>
                      <a:noFill/>
                    </a:lnB>
                  </a:tcPr>
                </a:tc>
                <a:extLst>
                  <a:ext uri="{0D108BD9-81ED-4DB2-BD59-A6C34878D82A}">
                    <a16:rowId xmlns:a16="http://schemas.microsoft.com/office/drawing/2014/main" val="308595824"/>
                  </a:ext>
                </a:extLst>
              </a:tr>
              <a:tr h="316853">
                <a:tc>
                  <a:txBody>
                    <a:bodyPr/>
                    <a:lstStyle/>
                    <a:p>
                      <a:pPr algn="l" fontAlgn="b"/>
                      <a:r>
                        <a:rPr lang="pt-BR" sz="2000" b="0" i="0" u="none" strike="noStrike" dirty="0">
                          <a:solidFill>
                            <a:schemeClr val="bg1"/>
                          </a:solidFill>
                          <a:effectLst/>
                          <a:latin typeface="Calibri" panose="020F0502020204030204" pitchFamily="34" charset="0"/>
                        </a:rPr>
                        <a:t>Arrecadação do ITCD</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17</a:t>
                      </a:r>
                    </a:p>
                  </a:txBody>
                  <a:tcPr marL="7637" marR="7637" marT="7637" marB="0" anchor="ctr">
                    <a:lnL>
                      <a:noFill/>
                    </a:lnL>
                    <a:lnR>
                      <a:noFill/>
                    </a:lnR>
                    <a:lnT>
                      <a:noFill/>
                    </a:lnT>
                    <a:lnB>
                      <a:noFill/>
                    </a:lnB>
                  </a:tcPr>
                </a:tc>
                <a:extLst>
                  <a:ext uri="{0D108BD9-81ED-4DB2-BD59-A6C34878D82A}">
                    <a16:rowId xmlns:a16="http://schemas.microsoft.com/office/drawing/2014/main" val="2158423324"/>
                  </a:ext>
                </a:extLst>
              </a:tr>
              <a:tr h="316853">
                <a:tc>
                  <a:txBody>
                    <a:bodyPr/>
                    <a:lstStyle/>
                    <a:p>
                      <a:pPr algn="l" fontAlgn="b"/>
                      <a:r>
                        <a:rPr lang="pt-BR" sz="2000" b="0" i="0" u="none" strike="noStrike" dirty="0">
                          <a:solidFill>
                            <a:schemeClr val="bg1"/>
                          </a:solidFill>
                          <a:effectLst/>
                          <a:latin typeface="Calibri" panose="020F0502020204030204" pitchFamily="34" charset="0"/>
                        </a:rPr>
                        <a:t>Recuperação de Créditos</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18</a:t>
                      </a:r>
                    </a:p>
                  </a:txBody>
                  <a:tcPr marL="7637" marR="7637" marT="7637" marB="0" anchor="ctr">
                    <a:lnL>
                      <a:noFill/>
                    </a:lnL>
                    <a:lnR>
                      <a:noFill/>
                    </a:lnR>
                    <a:lnT>
                      <a:noFill/>
                    </a:lnT>
                    <a:lnB>
                      <a:noFill/>
                    </a:lnB>
                  </a:tcPr>
                </a:tc>
                <a:extLst>
                  <a:ext uri="{0D108BD9-81ED-4DB2-BD59-A6C34878D82A}">
                    <a16:rowId xmlns:a16="http://schemas.microsoft.com/office/drawing/2014/main" val="1997099430"/>
                  </a:ext>
                </a:extLst>
              </a:tr>
              <a:tr h="316853">
                <a:tc>
                  <a:txBody>
                    <a:bodyPr/>
                    <a:lstStyle/>
                    <a:p>
                      <a:pPr algn="l" fontAlgn="b"/>
                      <a:r>
                        <a:rPr lang="pt-BR" sz="2000" b="0" i="0" u="none" strike="noStrike" dirty="0">
                          <a:solidFill>
                            <a:schemeClr val="bg1"/>
                          </a:solidFill>
                          <a:effectLst/>
                          <a:latin typeface="Calibri" panose="020F0502020204030204" pitchFamily="34" charset="0"/>
                        </a:rPr>
                        <a:t>Arrecadação do PROTEGE</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20</a:t>
                      </a:r>
                    </a:p>
                  </a:txBody>
                  <a:tcPr marL="7637" marR="7637" marT="7637" marB="0" anchor="ctr">
                    <a:lnL>
                      <a:noFill/>
                    </a:lnL>
                    <a:lnR>
                      <a:noFill/>
                    </a:lnR>
                    <a:lnT>
                      <a:noFill/>
                    </a:lnT>
                    <a:lnB>
                      <a:noFill/>
                    </a:lnB>
                  </a:tcPr>
                </a:tc>
                <a:extLst>
                  <a:ext uri="{0D108BD9-81ED-4DB2-BD59-A6C34878D82A}">
                    <a16:rowId xmlns:a16="http://schemas.microsoft.com/office/drawing/2014/main" val="3104504704"/>
                  </a:ext>
                </a:extLst>
              </a:tr>
              <a:tr h="316853">
                <a:tc>
                  <a:txBody>
                    <a:bodyPr/>
                    <a:lstStyle/>
                    <a:p>
                      <a:pPr algn="l" fontAlgn="b"/>
                      <a:r>
                        <a:rPr lang="pt-BR" sz="2000" b="0" i="0" u="none" strike="noStrike" dirty="0">
                          <a:solidFill>
                            <a:schemeClr val="bg1"/>
                          </a:solidFill>
                          <a:effectLst/>
                          <a:latin typeface="Calibri" panose="020F0502020204030204" pitchFamily="34" charset="0"/>
                        </a:rPr>
                        <a:t>Arrecadação do Fundeinfra</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21</a:t>
                      </a:r>
                    </a:p>
                  </a:txBody>
                  <a:tcPr marL="7637" marR="7637" marT="7637" marB="0" anchor="ctr">
                    <a:lnL>
                      <a:noFill/>
                    </a:lnL>
                    <a:lnR>
                      <a:noFill/>
                    </a:lnR>
                    <a:lnT>
                      <a:noFill/>
                    </a:lnT>
                    <a:lnB>
                      <a:noFill/>
                    </a:lnB>
                  </a:tcPr>
                </a:tc>
                <a:extLst>
                  <a:ext uri="{0D108BD9-81ED-4DB2-BD59-A6C34878D82A}">
                    <a16:rowId xmlns:a16="http://schemas.microsoft.com/office/drawing/2014/main" val="1298065792"/>
                  </a:ext>
                </a:extLst>
              </a:tr>
              <a:tr h="316853">
                <a:tc>
                  <a:txBody>
                    <a:bodyPr/>
                    <a:lstStyle/>
                    <a:p>
                      <a:pPr algn="l" fontAlgn="b"/>
                      <a:r>
                        <a:rPr lang="pt-BR" sz="2000" b="0" i="0" u="none" strike="noStrike" dirty="0">
                          <a:solidFill>
                            <a:schemeClr val="bg1"/>
                          </a:solidFill>
                          <a:effectLst/>
                          <a:latin typeface="Calibri" panose="020F0502020204030204" pitchFamily="34" charset="0"/>
                        </a:rPr>
                        <a:t>Execução orçamentária</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22</a:t>
                      </a:r>
                    </a:p>
                  </a:txBody>
                  <a:tcPr marL="7637" marR="7637" marT="7637" marB="0" anchor="ctr">
                    <a:lnL>
                      <a:noFill/>
                    </a:lnL>
                    <a:lnR>
                      <a:noFill/>
                    </a:lnR>
                    <a:lnT>
                      <a:noFill/>
                    </a:lnT>
                    <a:lnB>
                      <a:noFill/>
                    </a:lnB>
                  </a:tcPr>
                </a:tc>
                <a:extLst>
                  <a:ext uri="{0D108BD9-81ED-4DB2-BD59-A6C34878D82A}">
                    <a16:rowId xmlns:a16="http://schemas.microsoft.com/office/drawing/2014/main" val="1258193083"/>
                  </a:ext>
                </a:extLst>
              </a:tr>
              <a:tr h="316853">
                <a:tc>
                  <a:txBody>
                    <a:bodyPr/>
                    <a:lstStyle/>
                    <a:p>
                      <a:pPr algn="l" fontAlgn="b"/>
                      <a:r>
                        <a:rPr lang="pt-BR" sz="2000" b="0" i="0" u="none" strike="noStrike" dirty="0">
                          <a:solidFill>
                            <a:schemeClr val="bg1"/>
                          </a:solidFill>
                          <a:effectLst/>
                          <a:latin typeface="Calibri" panose="020F0502020204030204" pitchFamily="34" charset="0"/>
                        </a:rPr>
                        <a:t>Despesa liquidada</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24</a:t>
                      </a:r>
                    </a:p>
                  </a:txBody>
                  <a:tcPr marL="7637" marR="7637" marT="7637" marB="0" anchor="ctr">
                    <a:lnL>
                      <a:noFill/>
                    </a:lnL>
                    <a:lnR>
                      <a:noFill/>
                    </a:lnR>
                    <a:lnT>
                      <a:noFill/>
                    </a:lnT>
                    <a:lnB>
                      <a:noFill/>
                    </a:lnB>
                  </a:tcPr>
                </a:tc>
                <a:extLst>
                  <a:ext uri="{0D108BD9-81ED-4DB2-BD59-A6C34878D82A}">
                    <a16:rowId xmlns:a16="http://schemas.microsoft.com/office/drawing/2014/main" val="1441712083"/>
                  </a:ext>
                </a:extLst>
              </a:tr>
              <a:tr h="316853">
                <a:tc>
                  <a:txBody>
                    <a:bodyPr/>
                    <a:lstStyle/>
                    <a:p>
                      <a:pPr algn="l" fontAlgn="b"/>
                      <a:r>
                        <a:rPr lang="pt-BR" sz="2000" b="0" i="0" u="none" strike="noStrike" dirty="0">
                          <a:solidFill>
                            <a:schemeClr val="bg1"/>
                          </a:solidFill>
                          <a:effectLst/>
                          <a:latin typeface="Calibri" panose="020F0502020204030204" pitchFamily="34" charset="0"/>
                        </a:rPr>
                        <a:t>Receita &amp; Despesa</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25</a:t>
                      </a:r>
                    </a:p>
                  </a:txBody>
                  <a:tcPr marL="7637" marR="7637" marT="7637" marB="0" anchor="ctr">
                    <a:lnL>
                      <a:noFill/>
                    </a:lnL>
                    <a:lnR>
                      <a:noFill/>
                    </a:lnR>
                    <a:lnT>
                      <a:noFill/>
                    </a:lnT>
                    <a:lnB>
                      <a:noFill/>
                    </a:lnB>
                  </a:tcPr>
                </a:tc>
                <a:extLst>
                  <a:ext uri="{0D108BD9-81ED-4DB2-BD59-A6C34878D82A}">
                    <a16:rowId xmlns:a16="http://schemas.microsoft.com/office/drawing/2014/main" val="287510667"/>
                  </a:ext>
                </a:extLst>
              </a:tr>
              <a:tr h="316853">
                <a:tc>
                  <a:txBody>
                    <a:bodyPr/>
                    <a:lstStyle/>
                    <a:p>
                      <a:pPr algn="l" fontAlgn="b"/>
                      <a:r>
                        <a:rPr lang="pt-BR" sz="2000" b="0" i="0" u="none" strike="noStrike" dirty="0">
                          <a:solidFill>
                            <a:schemeClr val="bg1"/>
                          </a:solidFill>
                          <a:effectLst/>
                          <a:latin typeface="Calibri" panose="020F0502020204030204" pitchFamily="34" charset="0"/>
                        </a:rPr>
                        <a:t>Despesas</a:t>
                      </a:r>
                    </a:p>
                  </a:txBody>
                  <a:tcPr marL="7637" marR="7637" marT="7637" marB="0" anchor="ctr">
                    <a:lnL>
                      <a:noFill/>
                    </a:lnL>
                    <a:lnR>
                      <a:noFill/>
                    </a:lnR>
                    <a:lnT>
                      <a:noFill/>
                    </a:lnT>
                    <a:lnB>
                      <a:noFill/>
                    </a:lnB>
                  </a:tcPr>
                </a:tc>
                <a:tc>
                  <a:txBody>
                    <a:bodyPr/>
                    <a:lstStyle/>
                    <a:p>
                      <a:pPr algn="r" fontAlgn="b"/>
                      <a:r>
                        <a:rPr lang="pt-BR" sz="2000" b="0" i="0" u="none" strike="noStrike" dirty="0">
                          <a:solidFill>
                            <a:srgbClr val="FFC000"/>
                          </a:solidFill>
                          <a:effectLst/>
                          <a:latin typeface="Arial" panose="020B0604020202020204" pitchFamily="34" charset="0"/>
                        </a:rPr>
                        <a:t>26</a:t>
                      </a:r>
                    </a:p>
                  </a:txBody>
                  <a:tcPr marL="7637" marR="7637" marT="7637" marB="0" anchor="ctr">
                    <a:lnL>
                      <a:noFill/>
                    </a:lnL>
                    <a:lnR>
                      <a:noFill/>
                    </a:lnR>
                    <a:lnT>
                      <a:noFill/>
                    </a:lnT>
                    <a:lnB>
                      <a:noFill/>
                    </a:lnB>
                  </a:tcPr>
                </a:tc>
                <a:extLst>
                  <a:ext uri="{0D108BD9-81ED-4DB2-BD59-A6C34878D82A}">
                    <a16:rowId xmlns:a16="http://schemas.microsoft.com/office/drawing/2014/main" val="3967634679"/>
                  </a:ext>
                </a:extLst>
              </a:tr>
            </a:tbl>
          </a:graphicData>
        </a:graphic>
      </p:graphicFrame>
    </p:spTree>
    <p:extLst>
      <p:ext uri="{BB962C8B-B14F-4D97-AF65-F5344CB8AC3E}">
        <p14:creationId xmlns:p14="http://schemas.microsoft.com/office/powerpoint/2010/main" val="4220842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244288" y="112354"/>
            <a:ext cx="10515601" cy="438149"/>
          </a:xfrm>
        </p:spPr>
        <p:txBody>
          <a:bodyPr/>
          <a:lstStyle/>
          <a:p>
            <a:r>
              <a:rPr dirty="0"/>
              <a:t>Receita Corrente Líquida (RCL)</a:t>
            </a:r>
          </a:p>
        </p:txBody>
      </p:sp>
      <p:sp>
        <p:nvSpPr>
          <p:cNvPr id="3" name="Subtítulo 2"/>
          <p:cNvSpPr>
            <a:spLocks noGrp="1"/>
          </p:cNvSpPr>
          <p:nvPr>
            <p:ph type="subTitle" idx="13"/>
          </p:nvPr>
        </p:nvSpPr>
        <p:spPr>
          <a:xfrm>
            <a:off x="244288" y="487600"/>
            <a:ext cx="10515600" cy="392113"/>
          </a:xfrm>
        </p:spPr>
        <p:txBody>
          <a:bodyPr/>
          <a:lstStyle/>
          <a:p>
            <a:r>
              <a:t>Acumulada 12 meses e mensal</a:t>
            </a:r>
          </a:p>
        </p:txBody>
      </p:sp>
      <p:sp>
        <p:nvSpPr>
          <p:cNvPr id="5" name="Espaço Reservado para Rodapé 4"/>
          <p:cNvSpPr>
            <a:spLocks noGrp="1"/>
          </p:cNvSpPr>
          <p:nvPr>
            <p:ph type="ftr" sz="quarter" idx="11"/>
          </p:nvPr>
        </p:nvSpPr>
        <p:spPr>
          <a:xfrm>
            <a:off x="7368988" y="6619873"/>
            <a:ext cx="4114800" cy="183795"/>
          </a:xfrm>
        </p:spPr>
        <p:txBody>
          <a:bodyPr/>
          <a:lstStyle/>
          <a:p>
            <a:r>
              <a:t>Boletim Econômico | Secretaria de Estado da Economia</a:t>
            </a:r>
          </a:p>
        </p:txBody>
      </p:sp>
      <p:sp>
        <p:nvSpPr>
          <p:cNvPr id="6" name="Espaço Reservado para Número de Slide 5"/>
          <p:cNvSpPr>
            <a:spLocks noGrp="1"/>
          </p:cNvSpPr>
          <p:nvPr>
            <p:ph type="sldNum" sz="quarter" idx="12"/>
          </p:nvPr>
        </p:nvSpPr>
        <p:spPr>
          <a:xfrm>
            <a:off x="11483788" y="6629379"/>
            <a:ext cx="708212" cy="174289"/>
          </a:xfrm>
        </p:spPr>
        <p:txBody>
          <a:bodyPr/>
          <a:lstStyle/>
          <a:p>
            <a:fld id="{FAACE0D2-E678-453C-8082-E08B461DE721}" type="slidenum">
              <a:rPr/>
              <a:t>4</a:t>
            </a:fld>
            <a:endParaRPr/>
          </a:p>
        </p:txBody>
      </p:sp>
      <p:grpSp>
        <p:nvGrpSpPr>
          <p:cNvPr id="7" name="Agrupar 6"/>
          <p:cNvGrpSpPr/>
          <p:nvPr/>
        </p:nvGrpSpPr>
        <p:grpSpPr>
          <a:xfrm>
            <a:off x="7132320" y="731520"/>
            <a:ext cx="4572000" cy="5760720"/>
            <a:chOff x="7132320" y="731520"/>
            <a:chExt cx="4572000" cy="5760720"/>
          </a:xfrm>
        </p:grpSpPr>
        <p:sp>
          <p:nvSpPr>
            <p:cNvPr id="8" name="rc3"/>
            <p:cNvSpPr/>
            <p:nvPr/>
          </p:nvSpPr>
          <p:spPr>
            <a:xfrm>
              <a:off x="7132320" y="731520"/>
              <a:ext cx="4572000" cy="5760720"/>
            </a:xfrm>
            <a:prstGeom prst="rect">
              <a:avLst/>
            </a:prstGeom>
            <a:solidFill>
              <a:srgbClr val="FFFFFF">
                <a:alpha val="100000"/>
              </a:srgbClr>
            </a:solidFill>
            <a:ln w="9525" cap="rnd">
              <a:solidFill>
                <a:srgbClr val="FFFFFF">
                  <a:alpha val="100000"/>
                </a:srgbClr>
              </a:solidFill>
              <a:prstDash val="solid"/>
              <a:round/>
            </a:ln>
          </p:spPr>
          <p:txBody>
            <a:bodyPr/>
            <a:lstStyle/>
            <a:p>
              <a:endParaRPr/>
            </a:p>
          </p:txBody>
        </p:sp>
        <p:sp>
          <p:nvSpPr>
            <p:cNvPr id="9" name="rc4"/>
            <p:cNvSpPr/>
            <p:nvPr/>
          </p:nvSpPr>
          <p:spPr>
            <a:xfrm>
              <a:off x="7132320" y="731520"/>
              <a:ext cx="4572000" cy="2701042"/>
            </a:xfrm>
            <a:prstGeom prst="rect">
              <a:avLst/>
            </a:prstGeom>
            <a:solidFill>
              <a:srgbClr val="FFFFFF">
                <a:alpha val="100000"/>
              </a:srgbClr>
            </a:solidFill>
          </p:spPr>
          <p:txBody>
            <a:bodyPr/>
            <a:lstStyle/>
            <a:p>
              <a:endParaRPr/>
            </a:p>
          </p:txBody>
        </p:sp>
        <p:sp>
          <p:nvSpPr>
            <p:cNvPr id="10" name="pl5"/>
            <p:cNvSpPr/>
            <p:nvPr/>
          </p:nvSpPr>
          <p:spPr>
            <a:xfrm>
              <a:off x="7779021" y="2981571"/>
              <a:ext cx="3925298" cy="0"/>
            </a:xfrm>
            <a:custGeom>
              <a:avLst/>
              <a:gdLst/>
              <a:ahLst/>
              <a:cxnLst/>
              <a:rect l="0" t="0" r="0" b="0"/>
              <a:pathLst>
                <a:path w="3925298">
                  <a:moveTo>
                    <a:pt x="0" y="0"/>
                  </a:moveTo>
                  <a:lnTo>
                    <a:pt x="3925298" y="0"/>
                  </a:lnTo>
                  <a:lnTo>
                    <a:pt x="3925298" y="0"/>
                  </a:lnTo>
                </a:path>
              </a:pathLst>
            </a:custGeom>
            <a:ln w="13550" cap="flat">
              <a:solidFill>
                <a:srgbClr val="D8D8D8">
                  <a:alpha val="100000"/>
                </a:srgbClr>
              </a:solidFill>
              <a:prstDash val="solid"/>
              <a:round/>
            </a:ln>
          </p:spPr>
          <p:txBody>
            <a:bodyPr/>
            <a:lstStyle/>
            <a:p>
              <a:endParaRPr/>
            </a:p>
          </p:txBody>
        </p:sp>
        <p:sp>
          <p:nvSpPr>
            <p:cNvPr id="11" name="pl6"/>
            <p:cNvSpPr/>
            <p:nvPr/>
          </p:nvSpPr>
          <p:spPr>
            <a:xfrm>
              <a:off x="7779021" y="2598630"/>
              <a:ext cx="3925298" cy="0"/>
            </a:xfrm>
            <a:custGeom>
              <a:avLst/>
              <a:gdLst/>
              <a:ahLst/>
              <a:cxnLst/>
              <a:rect l="0" t="0" r="0" b="0"/>
              <a:pathLst>
                <a:path w="3925298">
                  <a:moveTo>
                    <a:pt x="0" y="0"/>
                  </a:moveTo>
                  <a:lnTo>
                    <a:pt x="3925298" y="0"/>
                  </a:lnTo>
                  <a:lnTo>
                    <a:pt x="3925298" y="0"/>
                  </a:lnTo>
                </a:path>
              </a:pathLst>
            </a:custGeom>
            <a:ln w="13550" cap="flat">
              <a:solidFill>
                <a:srgbClr val="D8D8D8">
                  <a:alpha val="100000"/>
                </a:srgbClr>
              </a:solidFill>
              <a:prstDash val="solid"/>
              <a:round/>
            </a:ln>
          </p:spPr>
          <p:txBody>
            <a:bodyPr/>
            <a:lstStyle/>
            <a:p>
              <a:endParaRPr/>
            </a:p>
          </p:txBody>
        </p:sp>
        <p:sp>
          <p:nvSpPr>
            <p:cNvPr id="12" name="pl7"/>
            <p:cNvSpPr/>
            <p:nvPr/>
          </p:nvSpPr>
          <p:spPr>
            <a:xfrm>
              <a:off x="7779021" y="2215690"/>
              <a:ext cx="3925298" cy="0"/>
            </a:xfrm>
            <a:custGeom>
              <a:avLst/>
              <a:gdLst/>
              <a:ahLst/>
              <a:cxnLst/>
              <a:rect l="0" t="0" r="0" b="0"/>
              <a:pathLst>
                <a:path w="3925298">
                  <a:moveTo>
                    <a:pt x="0" y="0"/>
                  </a:moveTo>
                  <a:lnTo>
                    <a:pt x="3925298" y="0"/>
                  </a:lnTo>
                  <a:lnTo>
                    <a:pt x="3925298" y="0"/>
                  </a:lnTo>
                </a:path>
              </a:pathLst>
            </a:custGeom>
            <a:ln w="13550" cap="flat">
              <a:solidFill>
                <a:srgbClr val="D8D8D8">
                  <a:alpha val="100000"/>
                </a:srgbClr>
              </a:solidFill>
              <a:prstDash val="solid"/>
              <a:round/>
            </a:ln>
          </p:spPr>
          <p:txBody>
            <a:bodyPr/>
            <a:lstStyle/>
            <a:p>
              <a:endParaRPr/>
            </a:p>
          </p:txBody>
        </p:sp>
        <p:sp>
          <p:nvSpPr>
            <p:cNvPr id="13" name="pl8"/>
            <p:cNvSpPr/>
            <p:nvPr/>
          </p:nvSpPr>
          <p:spPr>
            <a:xfrm>
              <a:off x="7779021" y="1832750"/>
              <a:ext cx="3925298" cy="0"/>
            </a:xfrm>
            <a:custGeom>
              <a:avLst/>
              <a:gdLst/>
              <a:ahLst/>
              <a:cxnLst/>
              <a:rect l="0" t="0" r="0" b="0"/>
              <a:pathLst>
                <a:path w="3925298">
                  <a:moveTo>
                    <a:pt x="0" y="0"/>
                  </a:moveTo>
                  <a:lnTo>
                    <a:pt x="3925298" y="0"/>
                  </a:lnTo>
                  <a:lnTo>
                    <a:pt x="3925298" y="0"/>
                  </a:lnTo>
                </a:path>
              </a:pathLst>
            </a:custGeom>
            <a:ln w="13550" cap="flat">
              <a:solidFill>
                <a:srgbClr val="D8D8D8">
                  <a:alpha val="100000"/>
                </a:srgbClr>
              </a:solidFill>
              <a:prstDash val="solid"/>
              <a:round/>
            </a:ln>
          </p:spPr>
          <p:txBody>
            <a:bodyPr/>
            <a:lstStyle/>
            <a:p>
              <a:endParaRPr/>
            </a:p>
          </p:txBody>
        </p:sp>
        <p:sp>
          <p:nvSpPr>
            <p:cNvPr id="14" name="pl9"/>
            <p:cNvSpPr/>
            <p:nvPr/>
          </p:nvSpPr>
          <p:spPr>
            <a:xfrm>
              <a:off x="7779021" y="1449809"/>
              <a:ext cx="3925298" cy="0"/>
            </a:xfrm>
            <a:custGeom>
              <a:avLst/>
              <a:gdLst/>
              <a:ahLst/>
              <a:cxnLst/>
              <a:rect l="0" t="0" r="0" b="0"/>
              <a:pathLst>
                <a:path w="3925298">
                  <a:moveTo>
                    <a:pt x="0" y="0"/>
                  </a:moveTo>
                  <a:lnTo>
                    <a:pt x="3925298" y="0"/>
                  </a:lnTo>
                  <a:lnTo>
                    <a:pt x="3925298" y="0"/>
                  </a:lnTo>
                </a:path>
              </a:pathLst>
            </a:custGeom>
            <a:ln w="13550" cap="flat">
              <a:solidFill>
                <a:srgbClr val="D8D8D8">
                  <a:alpha val="100000"/>
                </a:srgbClr>
              </a:solidFill>
              <a:prstDash val="solid"/>
              <a:round/>
            </a:ln>
          </p:spPr>
          <p:txBody>
            <a:bodyPr/>
            <a:lstStyle/>
            <a:p>
              <a:endParaRPr/>
            </a:p>
          </p:txBody>
        </p:sp>
        <p:sp>
          <p:nvSpPr>
            <p:cNvPr id="15" name="pl10"/>
            <p:cNvSpPr/>
            <p:nvPr/>
          </p:nvSpPr>
          <p:spPr>
            <a:xfrm>
              <a:off x="7779021" y="1066869"/>
              <a:ext cx="3925298" cy="0"/>
            </a:xfrm>
            <a:custGeom>
              <a:avLst/>
              <a:gdLst/>
              <a:ahLst/>
              <a:cxnLst/>
              <a:rect l="0" t="0" r="0" b="0"/>
              <a:pathLst>
                <a:path w="3925298">
                  <a:moveTo>
                    <a:pt x="0" y="0"/>
                  </a:moveTo>
                  <a:lnTo>
                    <a:pt x="3925298" y="0"/>
                  </a:lnTo>
                  <a:lnTo>
                    <a:pt x="3925298" y="0"/>
                  </a:lnTo>
                </a:path>
              </a:pathLst>
            </a:custGeom>
            <a:ln w="13550" cap="flat">
              <a:solidFill>
                <a:srgbClr val="D8D8D8">
                  <a:alpha val="100000"/>
                </a:srgbClr>
              </a:solidFill>
              <a:prstDash val="solid"/>
              <a:round/>
            </a:ln>
          </p:spPr>
          <p:txBody>
            <a:bodyPr/>
            <a:lstStyle/>
            <a:p>
              <a:endParaRPr/>
            </a:p>
          </p:txBody>
        </p:sp>
        <p:sp>
          <p:nvSpPr>
            <p:cNvPr id="16" name="pl11"/>
            <p:cNvSpPr/>
            <p:nvPr/>
          </p:nvSpPr>
          <p:spPr>
            <a:xfrm>
              <a:off x="7957444" y="1571804"/>
              <a:ext cx="3266207" cy="152782"/>
            </a:xfrm>
            <a:custGeom>
              <a:avLst/>
              <a:gdLst/>
              <a:ahLst/>
              <a:cxnLst/>
              <a:rect l="0" t="0" r="0" b="0"/>
              <a:pathLst>
                <a:path w="3266207" h="152782">
                  <a:moveTo>
                    <a:pt x="0" y="78369"/>
                  </a:moveTo>
                  <a:lnTo>
                    <a:pt x="302246" y="78221"/>
                  </a:lnTo>
                  <a:lnTo>
                    <a:pt x="584992" y="60336"/>
                  </a:lnTo>
                  <a:lnTo>
                    <a:pt x="887238" y="41808"/>
                  </a:lnTo>
                  <a:lnTo>
                    <a:pt x="1179734" y="59264"/>
                  </a:lnTo>
                  <a:lnTo>
                    <a:pt x="1481980" y="75866"/>
                  </a:lnTo>
                  <a:lnTo>
                    <a:pt x="1774476" y="152782"/>
                  </a:lnTo>
                  <a:lnTo>
                    <a:pt x="2076722" y="136817"/>
                  </a:lnTo>
                  <a:lnTo>
                    <a:pt x="2378968" y="113895"/>
                  </a:lnTo>
                  <a:lnTo>
                    <a:pt x="2671464" y="73318"/>
                  </a:lnTo>
                  <a:lnTo>
                    <a:pt x="2973710" y="21905"/>
                  </a:lnTo>
                  <a:lnTo>
                    <a:pt x="3266207" y="0"/>
                  </a:lnTo>
                </a:path>
              </a:pathLst>
            </a:custGeom>
            <a:ln w="27101" cap="flat">
              <a:solidFill>
                <a:srgbClr val="009E3C">
                  <a:alpha val="100000"/>
                </a:srgbClr>
              </a:solidFill>
              <a:prstDash val="solid"/>
              <a:round/>
            </a:ln>
          </p:spPr>
          <p:txBody>
            <a:bodyPr/>
            <a:lstStyle/>
            <a:p>
              <a:endParaRPr/>
            </a:p>
          </p:txBody>
        </p:sp>
        <p:sp>
          <p:nvSpPr>
            <p:cNvPr id="17" name="pl12"/>
            <p:cNvSpPr/>
            <p:nvPr/>
          </p:nvSpPr>
          <p:spPr>
            <a:xfrm>
              <a:off x="7957444" y="1409086"/>
              <a:ext cx="1774476" cy="136451"/>
            </a:xfrm>
            <a:custGeom>
              <a:avLst/>
              <a:gdLst/>
              <a:ahLst/>
              <a:cxnLst/>
              <a:rect l="0" t="0" r="0" b="0"/>
              <a:pathLst>
                <a:path w="1774476" h="136451">
                  <a:moveTo>
                    <a:pt x="0" y="136451"/>
                  </a:moveTo>
                  <a:lnTo>
                    <a:pt x="302246" y="115108"/>
                  </a:lnTo>
                  <a:lnTo>
                    <a:pt x="584992" y="125026"/>
                  </a:lnTo>
                  <a:lnTo>
                    <a:pt x="887238" y="113847"/>
                  </a:lnTo>
                  <a:lnTo>
                    <a:pt x="1179734" y="71308"/>
                  </a:lnTo>
                  <a:lnTo>
                    <a:pt x="1481980" y="32259"/>
                  </a:lnTo>
                  <a:lnTo>
                    <a:pt x="1774476" y="0"/>
                  </a:lnTo>
                </a:path>
              </a:pathLst>
            </a:custGeom>
            <a:ln w="27101" cap="flat">
              <a:solidFill>
                <a:srgbClr val="002E54">
                  <a:alpha val="100000"/>
                </a:srgbClr>
              </a:solidFill>
              <a:prstDash val="solid"/>
              <a:round/>
            </a:ln>
          </p:spPr>
          <p:txBody>
            <a:bodyPr/>
            <a:lstStyle/>
            <a:p>
              <a:endParaRPr/>
            </a:p>
          </p:txBody>
        </p:sp>
        <p:sp>
          <p:nvSpPr>
            <p:cNvPr id="18" name="pg13"/>
            <p:cNvSpPr/>
            <p:nvPr/>
          </p:nvSpPr>
          <p:spPr>
            <a:xfrm>
              <a:off x="7779021" y="1241268"/>
              <a:ext cx="359781" cy="169038"/>
            </a:xfrm>
            <a:custGeom>
              <a:avLst/>
              <a:gdLst/>
              <a:ahLst/>
              <a:cxnLst/>
              <a:rect l="0" t="0" r="0" b="0"/>
              <a:pathLst>
                <a:path w="359781" h="169038">
                  <a:moveTo>
                    <a:pt x="24496" y="169038"/>
                  </a:moveTo>
                  <a:lnTo>
                    <a:pt x="332349" y="169038"/>
                  </a:lnTo>
                  <a:lnTo>
                    <a:pt x="331244" y="169016"/>
                  </a:lnTo>
                  <a:lnTo>
                    <a:pt x="335655" y="168838"/>
                  </a:lnTo>
                  <a:lnTo>
                    <a:pt x="339981" y="167955"/>
                  </a:lnTo>
                  <a:lnTo>
                    <a:pt x="344109" y="166389"/>
                  </a:lnTo>
                  <a:lnTo>
                    <a:pt x="347932" y="164182"/>
                  </a:lnTo>
                  <a:lnTo>
                    <a:pt x="351352" y="161390"/>
                  </a:lnTo>
                  <a:lnTo>
                    <a:pt x="354279" y="158086"/>
                  </a:lnTo>
                  <a:lnTo>
                    <a:pt x="356639" y="154354"/>
                  </a:lnTo>
                  <a:lnTo>
                    <a:pt x="358369" y="150293"/>
                  </a:lnTo>
                  <a:lnTo>
                    <a:pt x="359425" y="146006"/>
                  </a:lnTo>
                  <a:lnTo>
                    <a:pt x="359781" y="141606"/>
                  </a:lnTo>
                  <a:lnTo>
                    <a:pt x="359781" y="27432"/>
                  </a:lnTo>
                  <a:lnTo>
                    <a:pt x="359425" y="23031"/>
                  </a:lnTo>
                  <a:lnTo>
                    <a:pt x="358369" y="18745"/>
                  </a:lnTo>
                  <a:lnTo>
                    <a:pt x="356639" y="14683"/>
                  </a:lnTo>
                  <a:lnTo>
                    <a:pt x="354279" y="10952"/>
                  </a:lnTo>
                  <a:lnTo>
                    <a:pt x="351352" y="7647"/>
                  </a:lnTo>
                  <a:lnTo>
                    <a:pt x="347932" y="4855"/>
                  </a:lnTo>
                  <a:lnTo>
                    <a:pt x="344109" y="2648"/>
                  </a:lnTo>
                  <a:lnTo>
                    <a:pt x="339981" y="1083"/>
                  </a:lnTo>
                  <a:lnTo>
                    <a:pt x="335655" y="200"/>
                  </a:lnTo>
                  <a:lnTo>
                    <a:pt x="332349" y="0"/>
                  </a:lnTo>
                  <a:lnTo>
                    <a:pt x="24496" y="0"/>
                  </a:lnTo>
                  <a:lnTo>
                    <a:pt x="27802" y="200"/>
                  </a:lnTo>
                  <a:lnTo>
                    <a:pt x="23391" y="22"/>
                  </a:lnTo>
                  <a:lnTo>
                    <a:pt x="19008" y="554"/>
                  </a:lnTo>
                  <a:lnTo>
                    <a:pt x="14768" y="1782"/>
                  </a:lnTo>
                  <a:lnTo>
                    <a:pt x="10780" y="3675"/>
                  </a:lnTo>
                  <a:lnTo>
                    <a:pt x="7146" y="6183"/>
                  </a:lnTo>
                  <a:lnTo>
                    <a:pt x="3962" y="9241"/>
                  </a:lnTo>
                  <a:lnTo>
                    <a:pt x="1310" y="12770"/>
                  </a:lnTo>
                  <a:lnTo>
                    <a:pt x="0" y="15268"/>
                  </a:lnTo>
                  <a:lnTo>
                    <a:pt x="0" y="153770"/>
                  </a:lnTo>
                  <a:lnTo>
                    <a:pt x="1310" y="156267"/>
                  </a:lnTo>
                  <a:lnTo>
                    <a:pt x="3962" y="159797"/>
                  </a:lnTo>
                  <a:lnTo>
                    <a:pt x="7146" y="162855"/>
                  </a:lnTo>
                  <a:lnTo>
                    <a:pt x="10780" y="165363"/>
                  </a:lnTo>
                  <a:lnTo>
                    <a:pt x="14768" y="167255"/>
                  </a:lnTo>
                  <a:lnTo>
                    <a:pt x="19008" y="168484"/>
                  </a:lnTo>
                  <a:lnTo>
                    <a:pt x="23391"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19" name="tx14"/>
            <p:cNvSpPr/>
            <p:nvPr/>
          </p:nvSpPr>
          <p:spPr>
            <a:xfrm>
              <a:off x="7821805" y="1305636"/>
              <a:ext cx="27127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38,75</a:t>
              </a:r>
            </a:p>
          </p:txBody>
        </p:sp>
        <p:sp>
          <p:nvSpPr>
            <p:cNvPr id="20" name="pg15"/>
            <p:cNvSpPr/>
            <p:nvPr/>
          </p:nvSpPr>
          <p:spPr>
            <a:xfrm>
              <a:off x="8078331" y="1219925"/>
              <a:ext cx="362717" cy="169038"/>
            </a:xfrm>
            <a:custGeom>
              <a:avLst/>
              <a:gdLst/>
              <a:ahLst/>
              <a:cxnLst/>
              <a:rect l="0" t="0" r="0" b="0"/>
              <a:pathLst>
                <a:path w="362717" h="169038">
                  <a:moveTo>
                    <a:pt x="27431" y="169038"/>
                  </a:moveTo>
                  <a:lnTo>
                    <a:pt x="335285" y="169038"/>
                  </a:lnTo>
                  <a:lnTo>
                    <a:pt x="334180" y="169016"/>
                  </a:lnTo>
                  <a:lnTo>
                    <a:pt x="338591" y="168838"/>
                  </a:lnTo>
                  <a:lnTo>
                    <a:pt x="342917" y="167955"/>
                  </a:lnTo>
                  <a:lnTo>
                    <a:pt x="347045" y="166389"/>
                  </a:lnTo>
                  <a:lnTo>
                    <a:pt x="350868" y="164182"/>
                  </a:lnTo>
                  <a:lnTo>
                    <a:pt x="354287" y="161390"/>
                  </a:lnTo>
                  <a:lnTo>
                    <a:pt x="357215" y="158086"/>
                  </a:lnTo>
                  <a:lnTo>
                    <a:pt x="359574" y="154354"/>
                  </a:lnTo>
                  <a:lnTo>
                    <a:pt x="361305" y="150293"/>
                  </a:lnTo>
                  <a:lnTo>
                    <a:pt x="362361" y="146006"/>
                  </a:lnTo>
                  <a:lnTo>
                    <a:pt x="362717" y="141606"/>
                  </a:lnTo>
                  <a:lnTo>
                    <a:pt x="362717" y="27431"/>
                  </a:lnTo>
                  <a:lnTo>
                    <a:pt x="362361" y="23031"/>
                  </a:lnTo>
                  <a:lnTo>
                    <a:pt x="361305" y="18745"/>
                  </a:lnTo>
                  <a:lnTo>
                    <a:pt x="359574" y="14683"/>
                  </a:lnTo>
                  <a:lnTo>
                    <a:pt x="357215" y="10952"/>
                  </a:lnTo>
                  <a:lnTo>
                    <a:pt x="354287" y="7647"/>
                  </a:lnTo>
                  <a:lnTo>
                    <a:pt x="350868" y="4855"/>
                  </a:lnTo>
                  <a:lnTo>
                    <a:pt x="347045" y="2648"/>
                  </a:lnTo>
                  <a:lnTo>
                    <a:pt x="342917" y="1083"/>
                  </a:lnTo>
                  <a:lnTo>
                    <a:pt x="338591" y="200"/>
                  </a:lnTo>
                  <a:lnTo>
                    <a:pt x="335285"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1" name="tx16"/>
            <p:cNvSpPr/>
            <p:nvPr/>
          </p:nvSpPr>
          <p:spPr>
            <a:xfrm>
              <a:off x="8124051" y="1284293"/>
              <a:ext cx="27127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39,03</a:t>
              </a:r>
            </a:p>
          </p:txBody>
        </p:sp>
        <p:sp>
          <p:nvSpPr>
            <p:cNvPr id="22" name="pg17"/>
            <p:cNvSpPr/>
            <p:nvPr/>
          </p:nvSpPr>
          <p:spPr>
            <a:xfrm>
              <a:off x="8391222" y="1229843"/>
              <a:ext cx="302427" cy="169038"/>
            </a:xfrm>
            <a:custGeom>
              <a:avLst/>
              <a:gdLst/>
              <a:ahLst/>
              <a:cxnLst/>
              <a:rect l="0" t="0" r="0" b="0"/>
              <a:pathLst>
                <a:path w="302427" h="169038">
                  <a:moveTo>
                    <a:pt x="27432" y="169038"/>
                  </a:moveTo>
                  <a:lnTo>
                    <a:pt x="274995" y="169038"/>
                  </a:lnTo>
                  <a:lnTo>
                    <a:pt x="273890" y="169016"/>
                  </a:lnTo>
                  <a:lnTo>
                    <a:pt x="278302" y="168838"/>
                  </a:lnTo>
                  <a:lnTo>
                    <a:pt x="282627" y="167955"/>
                  </a:lnTo>
                  <a:lnTo>
                    <a:pt x="286755" y="166389"/>
                  </a:lnTo>
                  <a:lnTo>
                    <a:pt x="290578" y="164182"/>
                  </a:lnTo>
                  <a:lnTo>
                    <a:pt x="293998" y="161390"/>
                  </a:lnTo>
                  <a:lnTo>
                    <a:pt x="296925" y="158086"/>
                  </a:lnTo>
                  <a:lnTo>
                    <a:pt x="299285" y="154354"/>
                  </a:lnTo>
                  <a:lnTo>
                    <a:pt x="301015" y="150293"/>
                  </a:lnTo>
                  <a:lnTo>
                    <a:pt x="302072" y="146006"/>
                  </a:lnTo>
                  <a:lnTo>
                    <a:pt x="302427" y="141606"/>
                  </a:lnTo>
                  <a:lnTo>
                    <a:pt x="302427" y="27432"/>
                  </a:lnTo>
                  <a:lnTo>
                    <a:pt x="302072" y="23031"/>
                  </a:lnTo>
                  <a:lnTo>
                    <a:pt x="301015" y="18745"/>
                  </a:lnTo>
                  <a:lnTo>
                    <a:pt x="299285" y="14683"/>
                  </a:lnTo>
                  <a:lnTo>
                    <a:pt x="296925" y="10952"/>
                  </a:lnTo>
                  <a:lnTo>
                    <a:pt x="293998" y="7647"/>
                  </a:lnTo>
                  <a:lnTo>
                    <a:pt x="290578" y="4855"/>
                  </a:lnTo>
                  <a:lnTo>
                    <a:pt x="286755" y="2648"/>
                  </a:lnTo>
                  <a:lnTo>
                    <a:pt x="282627" y="1083"/>
                  </a:lnTo>
                  <a:lnTo>
                    <a:pt x="278302" y="200"/>
                  </a:lnTo>
                  <a:lnTo>
                    <a:pt x="274995"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3" name="tx18"/>
            <p:cNvSpPr/>
            <p:nvPr/>
          </p:nvSpPr>
          <p:spPr>
            <a:xfrm>
              <a:off x="8436942" y="1294211"/>
              <a:ext cx="21098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38,9</a:t>
              </a:r>
            </a:p>
          </p:txBody>
        </p:sp>
        <p:sp>
          <p:nvSpPr>
            <p:cNvPr id="24" name="pg19"/>
            <p:cNvSpPr/>
            <p:nvPr/>
          </p:nvSpPr>
          <p:spPr>
            <a:xfrm>
              <a:off x="8663324" y="1218664"/>
              <a:ext cx="362717" cy="169038"/>
            </a:xfrm>
            <a:custGeom>
              <a:avLst/>
              <a:gdLst/>
              <a:ahLst/>
              <a:cxnLst/>
              <a:rect l="0" t="0" r="0" b="0"/>
              <a:pathLst>
                <a:path w="362717" h="169038">
                  <a:moveTo>
                    <a:pt x="27431" y="169038"/>
                  </a:moveTo>
                  <a:lnTo>
                    <a:pt x="335285" y="169038"/>
                  </a:lnTo>
                  <a:lnTo>
                    <a:pt x="334180" y="169016"/>
                  </a:lnTo>
                  <a:lnTo>
                    <a:pt x="338591" y="168838"/>
                  </a:lnTo>
                  <a:lnTo>
                    <a:pt x="342917" y="167955"/>
                  </a:lnTo>
                  <a:lnTo>
                    <a:pt x="347045" y="166389"/>
                  </a:lnTo>
                  <a:lnTo>
                    <a:pt x="350868" y="164182"/>
                  </a:lnTo>
                  <a:lnTo>
                    <a:pt x="354287" y="161390"/>
                  </a:lnTo>
                  <a:lnTo>
                    <a:pt x="357215" y="158086"/>
                  </a:lnTo>
                  <a:lnTo>
                    <a:pt x="359574" y="154354"/>
                  </a:lnTo>
                  <a:lnTo>
                    <a:pt x="361305" y="150293"/>
                  </a:lnTo>
                  <a:lnTo>
                    <a:pt x="362361" y="146006"/>
                  </a:lnTo>
                  <a:lnTo>
                    <a:pt x="362717" y="141606"/>
                  </a:lnTo>
                  <a:lnTo>
                    <a:pt x="362717" y="27432"/>
                  </a:lnTo>
                  <a:lnTo>
                    <a:pt x="362361" y="23031"/>
                  </a:lnTo>
                  <a:lnTo>
                    <a:pt x="361305" y="18745"/>
                  </a:lnTo>
                  <a:lnTo>
                    <a:pt x="359574" y="14683"/>
                  </a:lnTo>
                  <a:lnTo>
                    <a:pt x="357215" y="10952"/>
                  </a:lnTo>
                  <a:lnTo>
                    <a:pt x="354287" y="7647"/>
                  </a:lnTo>
                  <a:lnTo>
                    <a:pt x="350868" y="4855"/>
                  </a:lnTo>
                  <a:lnTo>
                    <a:pt x="347045" y="2648"/>
                  </a:lnTo>
                  <a:lnTo>
                    <a:pt x="342917" y="1083"/>
                  </a:lnTo>
                  <a:lnTo>
                    <a:pt x="338591" y="200"/>
                  </a:lnTo>
                  <a:lnTo>
                    <a:pt x="335285"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5"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5" name="tx20"/>
            <p:cNvSpPr/>
            <p:nvPr/>
          </p:nvSpPr>
          <p:spPr>
            <a:xfrm>
              <a:off x="8709044" y="1283032"/>
              <a:ext cx="27127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39,05</a:t>
              </a:r>
            </a:p>
          </p:txBody>
        </p:sp>
        <p:sp>
          <p:nvSpPr>
            <p:cNvPr id="26" name="pg21"/>
            <p:cNvSpPr/>
            <p:nvPr/>
          </p:nvSpPr>
          <p:spPr>
            <a:xfrm>
              <a:off x="8985965" y="1176125"/>
              <a:ext cx="302427" cy="169038"/>
            </a:xfrm>
            <a:custGeom>
              <a:avLst/>
              <a:gdLst/>
              <a:ahLst/>
              <a:cxnLst/>
              <a:rect l="0" t="0" r="0" b="0"/>
              <a:pathLst>
                <a:path w="302427" h="169038">
                  <a:moveTo>
                    <a:pt x="27431" y="169038"/>
                  </a:moveTo>
                  <a:lnTo>
                    <a:pt x="274995" y="169038"/>
                  </a:lnTo>
                  <a:lnTo>
                    <a:pt x="273890" y="169016"/>
                  </a:lnTo>
                  <a:lnTo>
                    <a:pt x="278302" y="168838"/>
                  </a:lnTo>
                  <a:lnTo>
                    <a:pt x="282627" y="167955"/>
                  </a:lnTo>
                  <a:lnTo>
                    <a:pt x="286755" y="166389"/>
                  </a:lnTo>
                  <a:lnTo>
                    <a:pt x="290578" y="164182"/>
                  </a:lnTo>
                  <a:lnTo>
                    <a:pt x="293998" y="161390"/>
                  </a:lnTo>
                  <a:lnTo>
                    <a:pt x="296925" y="158086"/>
                  </a:lnTo>
                  <a:lnTo>
                    <a:pt x="299285" y="154354"/>
                  </a:lnTo>
                  <a:lnTo>
                    <a:pt x="301015" y="150293"/>
                  </a:lnTo>
                  <a:lnTo>
                    <a:pt x="302072" y="146006"/>
                  </a:lnTo>
                  <a:lnTo>
                    <a:pt x="302427" y="141606"/>
                  </a:lnTo>
                  <a:lnTo>
                    <a:pt x="302427" y="27432"/>
                  </a:lnTo>
                  <a:lnTo>
                    <a:pt x="302072" y="23031"/>
                  </a:lnTo>
                  <a:lnTo>
                    <a:pt x="301015" y="18745"/>
                  </a:lnTo>
                  <a:lnTo>
                    <a:pt x="299285" y="14683"/>
                  </a:lnTo>
                  <a:lnTo>
                    <a:pt x="296925" y="10952"/>
                  </a:lnTo>
                  <a:lnTo>
                    <a:pt x="293998" y="7647"/>
                  </a:lnTo>
                  <a:lnTo>
                    <a:pt x="290578" y="4855"/>
                  </a:lnTo>
                  <a:lnTo>
                    <a:pt x="286755" y="2648"/>
                  </a:lnTo>
                  <a:lnTo>
                    <a:pt x="282627" y="1083"/>
                  </a:lnTo>
                  <a:lnTo>
                    <a:pt x="278302" y="200"/>
                  </a:lnTo>
                  <a:lnTo>
                    <a:pt x="274995"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7" name="tx22"/>
            <p:cNvSpPr/>
            <p:nvPr/>
          </p:nvSpPr>
          <p:spPr>
            <a:xfrm>
              <a:off x="9031685" y="1240493"/>
              <a:ext cx="21098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39,6</a:t>
              </a:r>
            </a:p>
          </p:txBody>
        </p:sp>
        <p:sp>
          <p:nvSpPr>
            <p:cNvPr id="28" name="pg23"/>
            <p:cNvSpPr/>
            <p:nvPr/>
          </p:nvSpPr>
          <p:spPr>
            <a:xfrm>
              <a:off x="9258066" y="1137076"/>
              <a:ext cx="362717" cy="169038"/>
            </a:xfrm>
            <a:custGeom>
              <a:avLst/>
              <a:gdLst/>
              <a:ahLst/>
              <a:cxnLst/>
              <a:rect l="0" t="0" r="0" b="0"/>
              <a:pathLst>
                <a:path w="362717" h="169038">
                  <a:moveTo>
                    <a:pt x="27431" y="169038"/>
                  </a:moveTo>
                  <a:lnTo>
                    <a:pt x="335285" y="169038"/>
                  </a:lnTo>
                  <a:lnTo>
                    <a:pt x="334180" y="169016"/>
                  </a:lnTo>
                  <a:lnTo>
                    <a:pt x="338591" y="168838"/>
                  </a:lnTo>
                  <a:lnTo>
                    <a:pt x="342917" y="167955"/>
                  </a:lnTo>
                  <a:lnTo>
                    <a:pt x="347045" y="166389"/>
                  </a:lnTo>
                  <a:lnTo>
                    <a:pt x="350868" y="164182"/>
                  </a:lnTo>
                  <a:lnTo>
                    <a:pt x="354287" y="161390"/>
                  </a:lnTo>
                  <a:lnTo>
                    <a:pt x="357215" y="158086"/>
                  </a:lnTo>
                  <a:lnTo>
                    <a:pt x="359574" y="154354"/>
                  </a:lnTo>
                  <a:lnTo>
                    <a:pt x="361305" y="150293"/>
                  </a:lnTo>
                  <a:lnTo>
                    <a:pt x="362361" y="146006"/>
                  </a:lnTo>
                  <a:lnTo>
                    <a:pt x="362717" y="141606"/>
                  </a:lnTo>
                  <a:lnTo>
                    <a:pt x="362717" y="27432"/>
                  </a:lnTo>
                  <a:lnTo>
                    <a:pt x="362361" y="23031"/>
                  </a:lnTo>
                  <a:lnTo>
                    <a:pt x="361305" y="18745"/>
                  </a:lnTo>
                  <a:lnTo>
                    <a:pt x="359574" y="14683"/>
                  </a:lnTo>
                  <a:lnTo>
                    <a:pt x="357215" y="10952"/>
                  </a:lnTo>
                  <a:lnTo>
                    <a:pt x="354287" y="7647"/>
                  </a:lnTo>
                  <a:lnTo>
                    <a:pt x="350868" y="4855"/>
                  </a:lnTo>
                  <a:lnTo>
                    <a:pt x="347045" y="2648"/>
                  </a:lnTo>
                  <a:lnTo>
                    <a:pt x="342917" y="1083"/>
                  </a:lnTo>
                  <a:lnTo>
                    <a:pt x="338591" y="200"/>
                  </a:lnTo>
                  <a:lnTo>
                    <a:pt x="335285"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9" name="tx24"/>
            <p:cNvSpPr/>
            <p:nvPr/>
          </p:nvSpPr>
          <p:spPr>
            <a:xfrm>
              <a:off x="9303786" y="1201444"/>
              <a:ext cx="27127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40,11</a:t>
              </a:r>
            </a:p>
          </p:txBody>
        </p:sp>
        <p:sp>
          <p:nvSpPr>
            <p:cNvPr id="30" name="pg25"/>
            <p:cNvSpPr/>
            <p:nvPr/>
          </p:nvSpPr>
          <p:spPr>
            <a:xfrm>
              <a:off x="9550562" y="1104817"/>
              <a:ext cx="362717" cy="169038"/>
            </a:xfrm>
            <a:custGeom>
              <a:avLst/>
              <a:gdLst/>
              <a:ahLst/>
              <a:cxnLst/>
              <a:rect l="0" t="0" r="0" b="0"/>
              <a:pathLst>
                <a:path w="362717" h="169038">
                  <a:moveTo>
                    <a:pt x="27431" y="169038"/>
                  </a:moveTo>
                  <a:lnTo>
                    <a:pt x="335285" y="169038"/>
                  </a:lnTo>
                  <a:lnTo>
                    <a:pt x="334180" y="169016"/>
                  </a:lnTo>
                  <a:lnTo>
                    <a:pt x="338591" y="168838"/>
                  </a:lnTo>
                  <a:lnTo>
                    <a:pt x="342917" y="167955"/>
                  </a:lnTo>
                  <a:lnTo>
                    <a:pt x="347045" y="166389"/>
                  </a:lnTo>
                  <a:lnTo>
                    <a:pt x="350868" y="164182"/>
                  </a:lnTo>
                  <a:lnTo>
                    <a:pt x="354287" y="161390"/>
                  </a:lnTo>
                  <a:lnTo>
                    <a:pt x="357215" y="158086"/>
                  </a:lnTo>
                  <a:lnTo>
                    <a:pt x="359574" y="154354"/>
                  </a:lnTo>
                  <a:lnTo>
                    <a:pt x="361305" y="150293"/>
                  </a:lnTo>
                  <a:lnTo>
                    <a:pt x="362361" y="146006"/>
                  </a:lnTo>
                  <a:lnTo>
                    <a:pt x="362717" y="141606"/>
                  </a:lnTo>
                  <a:lnTo>
                    <a:pt x="362717" y="27431"/>
                  </a:lnTo>
                  <a:lnTo>
                    <a:pt x="362361" y="23031"/>
                  </a:lnTo>
                  <a:lnTo>
                    <a:pt x="361305" y="18745"/>
                  </a:lnTo>
                  <a:lnTo>
                    <a:pt x="359574" y="14683"/>
                  </a:lnTo>
                  <a:lnTo>
                    <a:pt x="357215" y="10952"/>
                  </a:lnTo>
                  <a:lnTo>
                    <a:pt x="354287" y="7647"/>
                  </a:lnTo>
                  <a:lnTo>
                    <a:pt x="350868" y="4855"/>
                  </a:lnTo>
                  <a:lnTo>
                    <a:pt x="347045" y="2648"/>
                  </a:lnTo>
                  <a:lnTo>
                    <a:pt x="342917" y="1083"/>
                  </a:lnTo>
                  <a:lnTo>
                    <a:pt x="338591" y="200"/>
                  </a:lnTo>
                  <a:lnTo>
                    <a:pt x="335285"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31" name="tx26"/>
            <p:cNvSpPr/>
            <p:nvPr/>
          </p:nvSpPr>
          <p:spPr>
            <a:xfrm>
              <a:off x="9596282" y="1169185"/>
              <a:ext cx="27127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40,53</a:t>
              </a:r>
            </a:p>
          </p:txBody>
        </p:sp>
        <p:sp>
          <p:nvSpPr>
            <p:cNvPr id="32" name="tx27"/>
            <p:cNvSpPr/>
            <p:nvPr/>
          </p:nvSpPr>
          <p:spPr>
            <a:xfrm>
              <a:off x="7309733" y="2917337"/>
              <a:ext cx="406657"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R$ 20B</a:t>
              </a:r>
            </a:p>
          </p:txBody>
        </p:sp>
        <p:sp>
          <p:nvSpPr>
            <p:cNvPr id="33" name="tx28"/>
            <p:cNvSpPr/>
            <p:nvPr/>
          </p:nvSpPr>
          <p:spPr>
            <a:xfrm>
              <a:off x="7309733" y="2534396"/>
              <a:ext cx="406657"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R$ 25B</a:t>
              </a:r>
            </a:p>
          </p:txBody>
        </p:sp>
        <p:sp>
          <p:nvSpPr>
            <p:cNvPr id="34" name="tx29"/>
            <p:cNvSpPr/>
            <p:nvPr/>
          </p:nvSpPr>
          <p:spPr>
            <a:xfrm>
              <a:off x="7309733" y="2151456"/>
              <a:ext cx="406657"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R$ 30B</a:t>
              </a:r>
            </a:p>
          </p:txBody>
        </p:sp>
        <p:sp>
          <p:nvSpPr>
            <p:cNvPr id="35" name="tx30"/>
            <p:cNvSpPr/>
            <p:nvPr/>
          </p:nvSpPr>
          <p:spPr>
            <a:xfrm>
              <a:off x="7309733" y="1768515"/>
              <a:ext cx="406657"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R$ 35B</a:t>
              </a:r>
            </a:p>
          </p:txBody>
        </p:sp>
        <p:sp>
          <p:nvSpPr>
            <p:cNvPr id="36" name="tx31"/>
            <p:cNvSpPr/>
            <p:nvPr/>
          </p:nvSpPr>
          <p:spPr>
            <a:xfrm>
              <a:off x="7309733" y="1385575"/>
              <a:ext cx="406657"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R$ 40B</a:t>
              </a:r>
            </a:p>
          </p:txBody>
        </p:sp>
        <p:sp>
          <p:nvSpPr>
            <p:cNvPr id="37" name="tx32"/>
            <p:cNvSpPr/>
            <p:nvPr/>
          </p:nvSpPr>
          <p:spPr>
            <a:xfrm>
              <a:off x="7309733" y="1002635"/>
              <a:ext cx="406657"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R$ 45B</a:t>
              </a:r>
            </a:p>
          </p:txBody>
        </p:sp>
        <p:sp>
          <p:nvSpPr>
            <p:cNvPr id="38" name="pl33"/>
            <p:cNvSpPr/>
            <p:nvPr/>
          </p:nvSpPr>
          <p:spPr>
            <a:xfrm>
              <a:off x="7744227" y="298157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9" name="pl34"/>
            <p:cNvSpPr/>
            <p:nvPr/>
          </p:nvSpPr>
          <p:spPr>
            <a:xfrm>
              <a:off x="7744227" y="259863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0" name="pl35"/>
            <p:cNvSpPr/>
            <p:nvPr/>
          </p:nvSpPr>
          <p:spPr>
            <a:xfrm>
              <a:off x="7744227" y="221569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1" name="pl36"/>
            <p:cNvSpPr/>
            <p:nvPr/>
          </p:nvSpPr>
          <p:spPr>
            <a:xfrm>
              <a:off x="7744227" y="183275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2" name="pl37"/>
            <p:cNvSpPr/>
            <p:nvPr/>
          </p:nvSpPr>
          <p:spPr>
            <a:xfrm>
              <a:off x="7744227" y="144980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3" name="pl38"/>
            <p:cNvSpPr/>
            <p:nvPr/>
          </p:nvSpPr>
          <p:spPr>
            <a:xfrm>
              <a:off x="7744227" y="106686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 name="pl39"/>
            <p:cNvSpPr/>
            <p:nvPr/>
          </p:nvSpPr>
          <p:spPr>
            <a:xfrm>
              <a:off x="8259690" y="3077306"/>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5" name="pl40"/>
            <p:cNvSpPr/>
            <p:nvPr/>
          </p:nvSpPr>
          <p:spPr>
            <a:xfrm>
              <a:off x="8844682" y="3077306"/>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6" name="pl41"/>
            <p:cNvSpPr/>
            <p:nvPr/>
          </p:nvSpPr>
          <p:spPr>
            <a:xfrm>
              <a:off x="9439424" y="3077306"/>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7" name="pl42"/>
            <p:cNvSpPr/>
            <p:nvPr/>
          </p:nvSpPr>
          <p:spPr>
            <a:xfrm>
              <a:off x="10034166" y="3077306"/>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8" name="pl43"/>
            <p:cNvSpPr/>
            <p:nvPr/>
          </p:nvSpPr>
          <p:spPr>
            <a:xfrm>
              <a:off x="10628909" y="3077306"/>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9" name="pl44"/>
            <p:cNvSpPr/>
            <p:nvPr/>
          </p:nvSpPr>
          <p:spPr>
            <a:xfrm>
              <a:off x="11223651" y="3077306"/>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50" name="tx45"/>
            <p:cNvSpPr/>
            <p:nvPr/>
          </p:nvSpPr>
          <p:spPr>
            <a:xfrm>
              <a:off x="8178370" y="3137019"/>
              <a:ext cx="162639" cy="9018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fev</a:t>
              </a:r>
            </a:p>
          </p:txBody>
        </p:sp>
        <p:sp>
          <p:nvSpPr>
            <p:cNvPr id="51" name="tx46"/>
            <p:cNvSpPr/>
            <p:nvPr/>
          </p:nvSpPr>
          <p:spPr>
            <a:xfrm>
              <a:off x="8756576" y="3138507"/>
              <a:ext cx="17621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abr</a:t>
              </a:r>
            </a:p>
          </p:txBody>
        </p:sp>
        <p:sp>
          <p:nvSpPr>
            <p:cNvPr id="52" name="tx47"/>
            <p:cNvSpPr/>
            <p:nvPr/>
          </p:nvSpPr>
          <p:spPr>
            <a:xfrm>
              <a:off x="9358075" y="3114278"/>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jun</a:t>
              </a:r>
            </a:p>
          </p:txBody>
        </p:sp>
        <p:sp>
          <p:nvSpPr>
            <p:cNvPr id="53" name="tx48"/>
            <p:cNvSpPr/>
            <p:nvPr/>
          </p:nvSpPr>
          <p:spPr>
            <a:xfrm>
              <a:off x="9932457" y="3136900"/>
              <a:ext cx="203418" cy="9030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ago</a:t>
              </a:r>
            </a:p>
          </p:txBody>
        </p:sp>
        <p:sp>
          <p:nvSpPr>
            <p:cNvPr id="54" name="tx49"/>
            <p:cNvSpPr/>
            <p:nvPr/>
          </p:nvSpPr>
          <p:spPr>
            <a:xfrm>
              <a:off x="10544166" y="3140472"/>
              <a:ext cx="169485"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out</a:t>
              </a:r>
            </a:p>
          </p:txBody>
        </p:sp>
        <p:sp>
          <p:nvSpPr>
            <p:cNvPr id="55" name="tx50"/>
            <p:cNvSpPr/>
            <p:nvPr/>
          </p:nvSpPr>
          <p:spPr>
            <a:xfrm>
              <a:off x="11125365" y="3138507"/>
              <a:ext cx="19657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dez</a:t>
              </a:r>
            </a:p>
          </p:txBody>
        </p:sp>
        <p:sp>
          <p:nvSpPr>
            <p:cNvPr id="56" name="tx51"/>
            <p:cNvSpPr/>
            <p:nvPr/>
          </p:nvSpPr>
          <p:spPr>
            <a:xfrm>
              <a:off x="8455840" y="727055"/>
              <a:ext cx="2571660" cy="135374"/>
            </a:xfrm>
            <a:prstGeom prst="rect">
              <a:avLst/>
            </a:prstGeom>
            <a:noFill/>
          </p:spPr>
          <p:txBody>
            <a:bodyPr wrap="none" lIns="0" tIns="0" rIns="0" bIns="0" anchor="ctr" anchorCtr="1"/>
            <a:lstStyle/>
            <a:p>
              <a:pPr marL="0" marR="0" indent="0" algn="l">
                <a:lnSpc>
                  <a:spcPts val="1439"/>
                </a:lnSpc>
                <a:spcBef>
                  <a:spcPts val="0"/>
                </a:spcBef>
                <a:spcAft>
                  <a:spcPts val="0"/>
                </a:spcAft>
              </a:pPr>
              <a:r>
                <a:rPr sz="1439" b="1">
                  <a:solidFill>
                    <a:srgbClr val="000000">
                      <a:alpha val="100000"/>
                    </a:srgbClr>
                  </a:solidFill>
                  <a:latin typeface="Arial"/>
                  <a:cs typeface="Arial"/>
                </a:rPr>
                <a:t>RCL acumulada em 12 meses</a:t>
              </a:r>
            </a:p>
          </p:txBody>
        </p:sp>
        <p:sp>
          <p:nvSpPr>
            <p:cNvPr id="57" name="rc52"/>
            <p:cNvSpPr/>
            <p:nvPr/>
          </p:nvSpPr>
          <p:spPr>
            <a:xfrm>
              <a:off x="7132320" y="3432562"/>
              <a:ext cx="4572000" cy="2701042"/>
            </a:xfrm>
            <a:prstGeom prst="rect">
              <a:avLst/>
            </a:prstGeom>
            <a:solidFill>
              <a:srgbClr val="FFFFFF">
                <a:alpha val="100000"/>
              </a:srgbClr>
            </a:solidFill>
          </p:spPr>
          <p:txBody>
            <a:bodyPr/>
            <a:lstStyle/>
            <a:p>
              <a:endParaRPr/>
            </a:p>
          </p:txBody>
        </p:sp>
        <p:sp>
          <p:nvSpPr>
            <p:cNvPr id="58" name="pl53"/>
            <p:cNvSpPr/>
            <p:nvPr/>
          </p:nvSpPr>
          <p:spPr>
            <a:xfrm>
              <a:off x="7711215" y="5682614"/>
              <a:ext cx="3993104" cy="0"/>
            </a:xfrm>
            <a:custGeom>
              <a:avLst/>
              <a:gdLst/>
              <a:ahLst/>
              <a:cxnLst/>
              <a:rect l="0" t="0" r="0" b="0"/>
              <a:pathLst>
                <a:path w="3993104">
                  <a:moveTo>
                    <a:pt x="0" y="0"/>
                  </a:moveTo>
                  <a:lnTo>
                    <a:pt x="3993104" y="0"/>
                  </a:lnTo>
                  <a:lnTo>
                    <a:pt x="3993104" y="0"/>
                  </a:lnTo>
                </a:path>
              </a:pathLst>
            </a:custGeom>
            <a:ln w="13550" cap="flat">
              <a:solidFill>
                <a:srgbClr val="D8D8D8">
                  <a:alpha val="100000"/>
                </a:srgbClr>
              </a:solidFill>
              <a:prstDash val="solid"/>
              <a:round/>
            </a:ln>
          </p:spPr>
          <p:txBody>
            <a:bodyPr/>
            <a:lstStyle/>
            <a:p>
              <a:endParaRPr/>
            </a:p>
          </p:txBody>
        </p:sp>
        <p:sp>
          <p:nvSpPr>
            <p:cNvPr id="59" name="pl54"/>
            <p:cNvSpPr/>
            <p:nvPr/>
          </p:nvSpPr>
          <p:spPr>
            <a:xfrm>
              <a:off x="7711215" y="5299673"/>
              <a:ext cx="3993104" cy="0"/>
            </a:xfrm>
            <a:custGeom>
              <a:avLst/>
              <a:gdLst/>
              <a:ahLst/>
              <a:cxnLst/>
              <a:rect l="0" t="0" r="0" b="0"/>
              <a:pathLst>
                <a:path w="3993104">
                  <a:moveTo>
                    <a:pt x="0" y="0"/>
                  </a:moveTo>
                  <a:lnTo>
                    <a:pt x="3993104" y="0"/>
                  </a:lnTo>
                  <a:lnTo>
                    <a:pt x="3993104" y="0"/>
                  </a:lnTo>
                </a:path>
              </a:pathLst>
            </a:custGeom>
            <a:ln w="13550" cap="flat">
              <a:solidFill>
                <a:srgbClr val="D8D8D8">
                  <a:alpha val="100000"/>
                </a:srgbClr>
              </a:solidFill>
              <a:prstDash val="solid"/>
              <a:round/>
            </a:ln>
          </p:spPr>
          <p:txBody>
            <a:bodyPr/>
            <a:lstStyle/>
            <a:p>
              <a:endParaRPr/>
            </a:p>
          </p:txBody>
        </p:sp>
        <p:sp>
          <p:nvSpPr>
            <p:cNvPr id="60" name="pl55"/>
            <p:cNvSpPr/>
            <p:nvPr/>
          </p:nvSpPr>
          <p:spPr>
            <a:xfrm>
              <a:off x="7711215" y="4916733"/>
              <a:ext cx="3993104" cy="0"/>
            </a:xfrm>
            <a:custGeom>
              <a:avLst/>
              <a:gdLst/>
              <a:ahLst/>
              <a:cxnLst/>
              <a:rect l="0" t="0" r="0" b="0"/>
              <a:pathLst>
                <a:path w="3993104">
                  <a:moveTo>
                    <a:pt x="0" y="0"/>
                  </a:moveTo>
                  <a:lnTo>
                    <a:pt x="3993104" y="0"/>
                  </a:lnTo>
                  <a:lnTo>
                    <a:pt x="3993104" y="0"/>
                  </a:lnTo>
                </a:path>
              </a:pathLst>
            </a:custGeom>
            <a:ln w="13550" cap="flat">
              <a:solidFill>
                <a:srgbClr val="D8D8D8">
                  <a:alpha val="100000"/>
                </a:srgbClr>
              </a:solidFill>
              <a:prstDash val="solid"/>
              <a:round/>
            </a:ln>
          </p:spPr>
          <p:txBody>
            <a:bodyPr/>
            <a:lstStyle/>
            <a:p>
              <a:endParaRPr/>
            </a:p>
          </p:txBody>
        </p:sp>
        <p:sp>
          <p:nvSpPr>
            <p:cNvPr id="61" name="pl56"/>
            <p:cNvSpPr/>
            <p:nvPr/>
          </p:nvSpPr>
          <p:spPr>
            <a:xfrm>
              <a:off x="7711215" y="4533793"/>
              <a:ext cx="3993104" cy="0"/>
            </a:xfrm>
            <a:custGeom>
              <a:avLst/>
              <a:gdLst/>
              <a:ahLst/>
              <a:cxnLst/>
              <a:rect l="0" t="0" r="0" b="0"/>
              <a:pathLst>
                <a:path w="3993104">
                  <a:moveTo>
                    <a:pt x="0" y="0"/>
                  </a:moveTo>
                  <a:lnTo>
                    <a:pt x="3993104" y="0"/>
                  </a:lnTo>
                  <a:lnTo>
                    <a:pt x="3993104" y="0"/>
                  </a:lnTo>
                </a:path>
              </a:pathLst>
            </a:custGeom>
            <a:ln w="13550" cap="flat">
              <a:solidFill>
                <a:srgbClr val="D8D8D8">
                  <a:alpha val="100000"/>
                </a:srgbClr>
              </a:solidFill>
              <a:prstDash val="solid"/>
              <a:round/>
            </a:ln>
          </p:spPr>
          <p:txBody>
            <a:bodyPr/>
            <a:lstStyle/>
            <a:p>
              <a:endParaRPr/>
            </a:p>
          </p:txBody>
        </p:sp>
        <p:sp>
          <p:nvSpPr>
            <p:cNvPr id="62" name="pl57"/>
            <p:cNvSpPr/>
            <p:nvPr/>
          </p:nvSpPr>
          <p:spPr>
            <a:xfrm>
              <a:off x="7711215" y="4150852"/>
              <a:ext cx="3993104" cy="0"/>
            </a:xfrm>
            <a:custGeom>
              <a:avLst/>
              <a:gdLst/>
              <a:ahLst/>
              <a:cxnLst/>
              <a:rect l="0" t="0" r="0" b="0"/>
              <a:pathLst>
                <a:path w="3993104">
                  <a:moveTo>
                    <a:pt x="0" y="0"/>
                  </a:moveTo>
                  <a:lnTo>
                    <a:pt x="3993104" y="0"/>
                  </a:lnTo>
                  <a:lnTo>
                    <a:pt x="3993104" y="0"/>
                  </a:lnTo>
                </a:path>
              </a:pathLst>
            </a:custGeom>
            <a:ln w="13550" cap="flat">
              <a:solidFill>
                <a:srgbClr val="D8D8D8">
                  <a:alpha val="100000"/>
                </a:srgbClr>
              </a:solidFill>
              <a:prstDash val="solid"/>
              <a:round/>
            </a:ln>
          </p:spPr>
          <p:txBody>
            <a:bodyPr/>
            <a:lstStyle/>
            <a:p>
              <a:endParaRPr/>
            </a:p>
          </p:txBody>
        </p:sp>
        <p:sp>
          <p:nvSpPr>
            <p:cNvPr id="63" name="pl58"/>
            <p:cNvSpPr/>
            <p:nvPr/>
          </p:nvSpPr>
          <p:spPr>
            <a:xfrm>
              <a:off x="7711215" y="3767912"/>
              <a:ext cx="3993104" cy="0"/>
            </a:xfrm>
            <a:custGeom>
              <a:avLst/>
              <a:gdLst/>
              <a:ahLst/>
              <a:cxnLst/>
              <a:rect l="0" t="0" r="0" b="0"/>
              <a:pathLst>
                <a:path w="3993104">
                  <a:moveTo>
                    <a:pt x="0" y="0"/>
                  </a:moveTo>
                  <a:lnTo>
                    <a:pt x="3993104" y="0"/>
                  </a:lnTo>
                  <a:lnTo>
                    <a:pt x="3993104" y="0"/>
                  </a:lnTo>
                </a:path>
              </a:pathLst>
            </a:custGeom>
            <a:ln w="13550" cap="flat">
              <a:solidFill>
                <a:srgbClr val="D8D8D8">
                  <a:alpha val="100000"/>
                </a:srgbClr>
              </a:solidFill>
              <a:prstDash val="solid"/>
              <a:round/>
            </a:ln>
          </p:spPr>
          <p:txBody>
            <a:bodyPr/>
            <a:lstStyle/>
            <a:p>
              <a:endParaRPr/>
            </a:p>
          </p:txBody>
        </p:sp>
        <p:sp>
          <p:nvSpPr>
            <p:cNvPr id="64" name="pl59"/>
            <p:cNvSpPr/>
            <p:nvPr/>
          </p:nvSpPr>
          <p:spPr>
            <a:xfrm>
              <a:off x="7892720" y="4252435"/>
              <a:ext cx="3630094" cy="319151"/>
            </a:xfrm>
            <a:custGeom>
              <a:avLst/>
              <a:gdLst/>
              <a:ahLst/>
              <a:cxnLst/>
              <a:rect l="0" t="0" r="0" b="0"/>
              <a:pathLst>
                <a:path w="3630094" h="319151">
                  <a:moveTo>
                    <a:pt x="0" y="319151"/>
                  </a:moveTo>
                  <a:lnTo>
                    <a:pt x="335919" y="313763"/>
                  </a:lnTo>
                  <a:lnTo>
                    <a:pt x="650166" y="260394"/>
                  </a:lnTo>
                  <a:lnTo>
                    <a:pt x="986085" y="204090"/>
                  </a:lnTo>
                  <a:lnTo>
                    <a:pt x="1311168" y="250925"/>
                  </a:lnTo>
                  <a:lnTo>
                    <a:pt x="1647087" y="291291"/>
                  </a:lnTo>
                  <a:lnTo>
                    <a:pt x="1972170" y="243672"/>
                  </a:lnTo>
                  <a:lnTo>
                    <a:pt x="2308090" y="255317"/>
                  </a:lnTo>
                  <a:lnTo>
                    <a:pt x="2644009" y="208358"/>
                  </a:lnTo>
                  <a:lnTo>
                    <a:pt x="2969092" y="40719"/>
                  </a:lnTo>
                  <a:lnTo>
                    <a:pt x="3305011" y="0"/>
                  </a:lnTo>
                  <a:lnTo>
                    <a:pt x="3630094" y="66817"/>
                  </a:lnTo>
                </a:path>
              </a:pathLst>
            </a:custGeom>
            <a:ln w="13550" cap="flat">
              <a:solidFill>
                <a:srgbClr val="009E3C">
                  <a:alpha val="100000"/>
                </a:srgbClr>
              </a:solidFill>
              <a:prstDash val="solid"/>
              <a:round/>
            </a:ln>
          </p:spPr>
          <p:txBody>
            <a:bodyPr/>
            <a:lstStyle/>
            <a:p>
              <a:endParaRPr/>
            </a:p>
          </p:txBody>
        </p:sp>
        <p:sp>
          <p:nvSpPr>
            <p:cNvPr id="65" name="pl60"/>
            <p:cNvSpPr/>
            <p:nvPr/>
          </p:nvSpPr>
          <p:spPr>
            <a:xfrm>
              <a:off x="7892720" y="4290666"/>
              <a:ext cx="1972170" cy="271755"/>
            </a:xfrm>
            <a:custGeom>
              <a:avLst/>
              <a:gdLst/>
              <a:ahLst/>
              <a:cxnLst/>
              <a:rect l="0" t="0" r="0" b="0"/>
              <a:pathLst>
                <a:path w="1972170" h="271755">
                  <a:moveTo>
                    <a:pt x="0" y="149586"/>
                  </a:moveTo>
                  <a:lnTo>
                    <a:pt x="335919" y="168815"/>
                  </a:lnTo>
                  <a:lnTo>
                    <a:pt x="650166" y="271755"/>
                  </a:lnTo>
                  <a:lnTo>
                    <a:pt x="986085" y="109962"/>
                  </a:lnTo>
                  <a:lnTo>
                    <a:pt x="1311168" y="0"/>
                  </a:lnTo>
                  <a:lnTo>
                    <a:pt x="1647087" y="57815"/>
                  </a:lnTo>
                  <a:lnTo>
                    <a:pt x="1972170" y="44144"/>
                  </a:lnTo>
                </a:path>
              </a:pathLst>
            </a:custGeom>
            <a:ln w="27101" cap="flat">
              <a:solidFill>
                <a:srgbClr val="002E54">
                  <a:alpha val="100000"/>
                </a:srgbClr>
              </a:solidFill>
              <a:prstDash val="solid"/>
              <a:round/>
            </a:ln>
          </p:spPr>
          <p:txBody>
            <a:bodyPr/>
            <a:lstStyle/>
            <a:p>
              <a:endParaRPr/>
            </a:p>
          </p:txBody>
        </p:sp>
        <p:sp>
          <p:nvSpPr>
            <p:cNvPr id="66" name="pg61"/>
            <p:cNvSpPr/>
            <p:nvPr/>
          </p:nvSpPr>
          <p:spPr>
            <a:xfrm>
              <a:off x="7741506" y="4355734"/>
              <a:ext cx="302427" cy="169038"/>
            </a:xfrm>
            <a:custGeom>
              <a:avLst/>
              <a:gdLst/>
              <a:ahLst/>
              <a:cxnLst/>
              <a:rect l="0" t="0" r="0" b="0"/>
              <a:pathLst>
                <a:path w="302427" h="169038">
                  <a:moveTo>
                    <a:pt x="27431" y="169038"/>
                  </a:moveTo>
                  <a:lnTo>
                    <a:pt x="274995" y="169038"/>
                  </a:lnTo>
                  <a:lnTo>
                    <a:pt x="273890" y="169016"/>
                  </a:lnTo>
                  <a:lnTo>
                    <a:pt x="278302" y="168838"/>
                  </a:lnTo>
                  <a:lnTo>
                    <a:pt x="282627" y="167955"/>
                  </a:lnTo>
                  <a:lnTo>
                    <a:pt x="286755" y="166389"/>
                  </a:lnTo>
                  <a:lnTo>
                    <a:pt x="290578" y="164182"/>
                  </a:lnTo>
                  <a:lnTo>
                    <a:pt x="293998" y="161390"/>
                  </a:lnTo>
                  <a:lnTo>
                    <a:pt x="296925" y="158086"/>
                  </a:lnTo>
                  <a:lnTo>
                    <a:pt x="299285" y="154354"/>
                  </a:lnTo>
                  <a:lnTo>
                    <a:pt x="301015" y="150293"/>
                  </a:lnTo>
                  <a:lnTo>
                    <a:pt x="302072" y="146006"/>
                  </a:lnTo>
                  <a:lnTo>
                    <a:pt x="302427" y="141606"/>
                  </a:lnTo>
                  <a:lnTo>
                    <a:pt x="302427" y="27432"/>
                  </a:lnTo>
                  <a:lnTo>
                    <a:pt x="302072" y="23031"/>
                  </a:lnTo>
                  <a:lnTo>
                    <a:pt x="301015" y="18745"/>
                  </a:lnTo>
                  <a:lnTo>
                    <a:pt x="299285" y="14683"/>
                  </a:lnTo>
                  <a:lnTo>
                    <a:pt x="296925" y="10952"/>
                  </a:lnTo>
                  <a:lnTo>
                    <a:pt x="293998" y="7647"/>
                  </a:lnTo>
                  <a:lnTo>
                    <a:pt x="290578" y="4855"/>
                  </a:lnTo>
                  <a:lnTo>
                    <a:pt x="286755" y="2648"/>
                  </a:lnTo>
                  <a:lnTo>
                    <a:pt x="282627" y="1083"/>
                  </a:lnTo>
                  <a:lnTo>
                    <a:pt x="278302" y="200"/>
                  </a:lnTo>
                  <a:lnTo>
                    <a:pt x="274995"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7" name="tx62"/>
            <p:cNvSpPr/>
            <p:nvPr/>
          </p:nvSpPr>
          <p:spPr>
            <a:xfrm>
              <a:off x="7787226" y="4385786"/>
              <a:ext cx="21098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3,24</a:t>
              </a:r>
            </a:p>
          </p:txBody>
        </p:sp>
        <p:sp>
          <p:nvSpPr>
            <p:cNvPr id="68" name="pg63"/>
            <p:cNvSpPr/>
            <p:nvPr/>
          </p:nvSpPr>
          <p:spPr>
            <a:xfrm>
              <a:off x="8077425" y="4374962"/>
              <a:ext cx="302427" cy="169038"/>
            </a:xfrm>
            <a:custGeom>
              <a:avLst/>
              <a:gdLst/>
              <a:ahLst/>
              <a:cxnLst/>
              <a:rect l="0" t="0" r="0" b="0"/>
              <a:pathLst>
                <a:path w="302427" h="169038">
                  <a:moveTo>
                    <a:pt x="27431" y="169038"/>
                  </a:moveTo>
                  <a:lnTo>
                    <a:pt x="274995" y="169038"/>
                  </a:lnTo>
                  <a:lnTo>
                    <a:pt x="273890" y="169016"/>
                  </a:lnTo>
                  <a:lnTo>
                    <a:pt x="278302" y="168838"/>
                  </a:lnTo>
                  <a:lnTo>
                    <a:pt x="282627" y="167955"/>
                  </a:lnTo>
                  <a:lnTo>
                    <a:pt x="286755" y="166389"/>
                  </a:lnTo>
                  <a:lnTo>
                    <a:pt x="290578" y="164182"/>
                  </a:lnTo>
                  <a:lnTo>
                    <a:pt x="293998" y="161390"/>
                  </a:lnTo>
                  <a:lnTo>
                    <a:pt x="296925" y="158086"/>
                  </a:lnTo>
                  <a:lnTo>
                    <a:pt x="299285" y="154354"/>
                  </a:lnTo>
                  <a:lnTo>
                    <a:pt x="301015" y="150293"/>
                  </a:lnTo>
                  <a:lnTo>
                    <a:pt x="302072" y="146006"/>
                  </a:lnTo>
                  <a:lnTo>
                    <a:pt x="302427" y="141606"/>
                  </a:lnTo>
                  <a:lnTo>
                    <a:pt x="302427" y="27432"/>
                  </a:lnTo>
                  <a:lnTo>
                    <a:pt x="302072" y="23031"/>
                  </a:lnTo>
                  <a:lnTo>
                    <a:pt x="301015" y="18745"/>
                  </a:lnTo>
                  <a:lnTo>
                    <a:pt x="299285" y="14683"/>
                  </a:lnTo>
                  <a:lnTo>
                    <a:pt x="296925" y="10952"/>
                  </a:lnTo>
                  <a:lnTo>
                    <a:pt x="293998" y="7647"/>
                  </a:lnTo>
                  <a:lnTo>
                    <a:pt x="290578" y="4855"/>
                  </a:lnTo>
                  <a:lnTo>
                    <a:pt x="286755" y="2648"/>
                  </a:lnTo>
                  <a:lnTo>
                    <a:pt x="282627" y="1083"/>
                  </a:lnTo>
                  <a:lnTo>
                    <a:pt x="278302" y="200"/>
                  </a:lnTo>
                  <a:lnTo>
                    <a:pt x="274995"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5"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9" name="tx64"/>
            <p:cNvSpPr/>
            <p:nvPr/>
          </p:nvSpPr>
          <p:spPr>
            <a:xfrm>
              <a:off x="8123145" y="4405014"/>
              <a:ext cx="21098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3,19</a:t>
              </a:r>
            </a:p>
          </p:txBody>
        </p:sp>
        <p:sp>
          <p:nvSpPr>
            <p:cNvPr id="70" name="pg65"/>
            <p:cNvSpPr/>
            <p:nvPr/>
          </p:nvSpPr>
          <p:spPr>
            <a:xfrm>
              <a:off x="8391672" y="4477903"/>
              <a:ext cx="302427" cy="169038"/>
            </a:xfrm>
            <a:custGeom>
              <a:avLst/>
              <a:gdLst/>
              <a:ahLst/>
              <a:cxnLst/>
              <a:rect l="0" t="0" r="0" b="0"/>
              <a:pathLst>
                <a:path w="302427" h="169038">
                  <a:moveTo>
                    <a:pt x="27432" y="169038"/>
                  </a:moveTo>
                  <a:lnTo>
                    <a:pt x="274995" y="169038"/>
                  </a:lnTo>
                  <a:lnTo>
                    <a:pt x="273890" y="169016"/>
                  </a:lnTo>
                  <a:lnTo>
                    <a:pt x="278302" y="168838"/>
                  </a:lnTo>
                  <a:lnTo>
                    <a:pt x="282627" y="167955"/>
                  </a:lnTo>
                  <a:lnTo>
                    <a:pt x="286755" y="166389"/>
                  </a:lnTo>
                  <a:lnTo>
                    <a:pt x="290578" y="164182"/>
                  </a:lnTo>
                  <a:lnTo>
                    <a:pt x="293998" y="161390"/>
                  </a:lnTo>
                  <a:lnTo>
                    <a:pt x="296925" y="158086"/>
                  </a:lnTo>
                  <a:lnTo>
                    <a:pt x="299285" y="154354"/>
                  </a:lnTo>
                  <a:lnTo>
                    <a:pt x="301015" y="150293"/>
                  </a:lnTo>
                  <a:lnTo>
                    <a:pt x="302072" y="146006"/>
                  </a:lnTo>
                  <a:lnTo>
                    <a:pt x="302427" y="141606"/>
                  </a:lnTo>
                  <a:lnTo>
                    <a:pt x="302427" y="27431"/>
                  </a:lnTo>
                  <a:lnTo>
                    <a:pt x="302072" y="23031"/>
                  </a:lnTo>
                  <a:lnTo>
                    <a:pt x="301015" y="18745"/>
                  </a:lnTo>
                  <a:lnTo>
                    <a:pt x="299285" y="14683"/>
                  </a:lnTo>
                  <a:lnTo>
                    <a:pt x="296925" y="10952"/>
                  </a:lnTo>
                  <a:lnTo>
                    <a:pt x="293998" y="7647"/>
                  </a:lnTo>
                  <a:lnTo>
                    <a:pt x="290578" y="4855"/>
                  </a:lnTo>
                  <a:lnTo>
                    <a:pt x="286755" y="2648"/>
                  </a:lnTo>
                  <a:lnTo>
                    <a:pt x="282627" y="1083"/>
                  </a:lnTo>
                  <a:lnTo>
                    <a:pt x="278302" y="200"/>
                  </a:lnTo>
                  <a:lnTo>
                    <a:pt x="274995"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1" name="tx66"/>
            <p:cNvSpPr/>
            <p:nvPr/>
          </p:nvSpPr>
          <p:spPr>
            <a:xfrm>
              <a:off x="8437392" y="4507955"/>
              <a:ext cx="21098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2,93</a:t>
              </a:r>
            </a:p>
          </p:txBody>
        </p:sp>
        <p:sp>
          <p:nvSpPr>
            <p:cNvPr id="72" name="pg67"/>
            <p:cNvSpPr/>
            <p:nvPr/>
          </p:nvSpPr>
          <p:spPr>
            <a:xfrm>
              <a:off x="8727592" y="4316109"/>
              <a:ext cx="302427" cy="169038"/>
            </a:xfrm>
            <a:custGeom>
              <a:avLst/>
              <a:gdLst/>
              <a:ahLst/>
              <a:cxnLst/>
              <a:rect l="0" t="0" r="0" b="0"/>
              <a:pathLst>
                <a:path w="302427" h="169038">
                  <a:moveTo>
                    <a:pt x="27432" y="169038"/>
                  </a:moveTo>
                  <a:lnTo>
                    <a:pt x="274995" y="169038"/>
                  </a:lnTo>
                  <a:lnTo>
                    <a:pt x="273890" y="169016"/>
                  </a:lnTo>
                  <a:lnTo>
                    <a:pt x="278302" y="168838"/>
                  </a:lnTo>
                  <a:lnTo>
                    <a:pt x="282627" y="167955"/>
                  </a:lnTo>
                  <a:lnTo>
                    <a:pt x="286755" y="166389"/>
                  </a:lnTo>
                  <a:lnTo>
                    <a:pt x="290578" y="164182"/>
                  </a:lnTo>
                  <a:lnTo>
                    <a:pt x="293998" y="161390"/>
                  </a:lnTo>
                  <a:lnTo>
                    <a:pt x="296925" y="158086"/>
                  </a:lnTo>
                  <a:lnTo>
                    <a:pt x="299285" y="154354"/>
                  </a:lnTo>
                  <a:lnTo>
                    <a:pt x="301015" y="150293"/>
                  </a:lnTo>
                  <a:lnTo>
                    <a:pt x="302072" y="146006"/>
                  </a:lnTo>
                  <a:lnTo>
                    <a:pt x="302427" y="141606"/>
                  </a:lnTo>
                  <a:lnTo>
                    <a:pt x="302427" y="27431"/>
                  </a:lnTo>
                  <a:lnTo>
                    <a:pt x="302072" y="23031"/>
                  </a:lnTo>
                  <a:lnTo>
                    <a:pt x="301015" y="18745"/>
                  </a:lnTo>
                  <a:lnTo>
                    <a:pt x="299285" y="14683"/>
                  </a:lnTo>
                  <a:lnTo>
                    <a:pt x="296925" y="10952"/>
                  </a:lnTo>
                  <a:lnTo>
                    <a:pt x="293998" y="7647"/>
                  </a:lnTo>
                  <a:lnTo>
                    <a:pt x="290578" y="4855"/>
                  </a:lnTo>
                  <a:lnTo>
                    <a:pt x="286755" y="2648"/>
                  </a:lnTo>
                  <a:lnTo>
                    <a:pt x="282627" y="1083"/>
                  </a:lnTo>
                  <a:lnTo>
                    <a:pt x="278302" y="200"/>
                  </a:lnTo>
                  <a:lnTo>
                    <a:pt x="274995"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3" name="tx68"/>
            <p:cNvSpPr/>
            <p:nvPr/>
          </p:nvSpPr>
          <p:spPr>
            <a:xfrm>
              <a:off x="8773312" y="4346161"/>
              <a:ext cx="21098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3,35</a:t>
              </a:r>
            </a:p>
          </p:txBody>
        </p:sp>
        <p:sp>
          <p:nvSpPr>
            <p:cNvPr id="74" name="pg69"/>
            <p:cNvSpPr/>
            <p:nvPr/>
          </p:nvSpPr>
          <p:spPr>
            <a:xfrm>
              <a:off x="9052675" y="4206147"/>
              <a:ext cx="302427" cy="169038"/>
            </a:xfrm>
            <a:custGeom>
              <a:avLst/>
              <a:gdLst/>
              <a:ahLst/>
              <a:cxnLst/>
              <a:rect l="0" t="0" r="0" b="0"/>
              <a:pathLst>
                <a:path w="302427" h="169038">
                  <a:moveTo>
                    <a:pt x="27432" y="169038"/>
                  </a:moveTo>
                  <a:lnTo>
                    <a:pt x="274995" y="169038"/>
                  </a:lnTo>
                  <a:lnTo>
                    <a:pt x="273890" y="169016"/>
                  </a:lnTo>
                  <a:lnTo>
                    <a:pt x="278302" y="168838"/>
                  </a:lnTo>
                  <a:lnTo>
                    <a:pt x="282627" y="167955"/>
                  </a:lnTo>
                  <a:lnTo>
                    <a:pt x="286755" y="166389"/>
                  </a:lnTo>
                  <a:lnTo>
                    <a:pt x="290578" y="164182"/>
                  </a:lnTo>
                  <a:lnTo>
                    <a:pt x="293998" y="161390"/>
                  </a:lnTo>
                  <a:lnTo>
                    <a:pt x="296925" y="158086"/>
                  </a:lnTo>
                  <a:lnTo>
                    <a:pt x="299285" y="154354"/>
                  </a:lnTo>
                  <a:lnTo>
                    <a:pt x="301015" y="150293"/>
                  </a:lnTo>
                  <a:lnTo>
                    <a:pt x="302072" y="146006"/>
                  </a:lnTo>
                  <a:lnTo>
                    <a:pt x="302427" y="141606"/>
                  </a:lnTo>
                  <a:lnTo>
                    <a:pt x="302427" y="27431"/>
                  </a:lnTo>
                  <a:lnTo>
                    <a:pt x="302072" y="23031"/>
                  </a:lnTo>
                  <a:lnTo>
                    <a:pt x="301015" y="18745"/>
                  </a:lnTo>
                  <a:lnTo>
                    <a:pt x="299285" y="14683"/>
                  </a:lnTo>
                  <a:lnTo>
                    <a:pt x="296925" y="10952"/>
                  </a:lnTo>
                  <a:lnTo>
                    <a:pt x="293998" y="7647"/>
                  </a:lnTo>
                  <a:lnTo>
                    <a:pt x="290578" y="4855"/>
                  </a:lnTo>
                  <a:lnTo>
                    <a:pt x="286755" y="2648"/>
                  </a:lnTo>
                  <a:lnTo>
                    <a:pt x="282627" y="1083"/>
                  </a:lnTo>
                  <a:lnTo>
                    <a:pt x="278302" y="200"/>
                  </a:lnTo>
                  <a:lnTo>
                    <a:pt x="274995"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5" name="tx70"/>
            <p:cNvSpPr/>
            <p:nvPr/>
          </p:nvSpPr>
          <p:spPr>
            <a:xfrm>
              <a:off x="9098395" y="4236199"/>
              <a:ext cx="21098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3,63</a:t>
              </a:r>
            </a:p>
          </p:txBody>
        </p:sp>
        <p:sp>
          <p:nvSpPr>
            <p:cNvPr id="76" name="pg71"/>
            <p:cNvSpPr/>
            <p:nvPr/>
          </p:nvSpPr>
          <p:spPr>
            <a:xfrm>
              <a:off x="9388594" y="4263963"/>
              <a:ext cx="302427" cy="169038"/>
            </a:xfrm>
            <a:custGeom>
              <a:avLst/>
              <a:gdLst/>
              <a:ahLst/>
              <a:cxnLst/>
              <a:rect l="0" t="0" r="0" b="0"/>
              <a:pathLst>
                <a:path w="302427" h="169038">
                  <a:moveTo>
                    <a:pt x="27432" y="169038"/>
                  </a:moveTo>
                  <a:lnTo>
                    <a:pt x="274995" y="169038"/>
                  </a:lnTo>
                  <a:lnTo>
                    <a:pt x="273890" y="169016"/>
                  </a:lnTo>
                  <a:lnTo>
                    <a:pt x="278302" y="168838"/>
                  </a:lnTo>
                  <a:lnTo>
                    <a:pt x="282627" y="167955"/>
                  </a:lnTo>
                  <a:lnTo>
                    <a:pt x="286755" y="166389"/>
                  </a:lnTo>
                  <a:lnTo>
                    <a:pt x="290578" y="164182"/>
                  </a:lnTo>
                  <a:lnTo>
                    <a:pt x="293998" y="161390"/>
                  </a:lnTo>
                  <a:lnTo>
                    <a:pt x="296925" y="158086"/>
                  </a:lnTo>
                  <a:lnTo>
                    <a:pt x="299285" y="154354"/>
                  </a:lnTo>
                  <a:lnTo>
                    <a:pt x="301015" y="150293"/>
                  </a:lnTo>
                  <a:lnTo>
                    <a:pt x="302072" y="146006"/>
                  </a:lnTo>
                  <a:lnTo>
                    <a:pt x="302427" y="141606"/>
                  </a:lnTo>
                  <a:lnTo>
                    <a:pt x="302427" y="27431"/>
                  </a:lnTo>
                  <a:lnTo>
                    <a:pt x="302072" y="23031"/>
                  </a:lnTo>
                  <a:lnTo>
                    <a:pt x="301015" y="18745"/>
                  </a:lnTo>
                  <a:lnTo>
                    <a:pt x="299285" y="14683"/>
                  </a:lnTo>
                  <a:lnTo>
                    <a:pt x="296925" y="10952"/>
                  </a:lnTo>
                  <a:lnTo>
                    <a:pt x="293998" y="7647"/>
                  </a:lnTo>
                  <a:lnTo>
                    <a:pt x="290578" y="4855"/>
                  </a:lnTo>
                  <a:lnTo>
                    <a:pt x="286755" y="2648"/>
                  </a:lnTo>
                  <a:lnTo>
                    <a:pt x="282627" y="1083"/>
                  </a:lnTo>
                  <a:lnTo>
                    <a:pt x="278302" y="200"/>
                  </a:lnTo>
                  <a:lnTo>
                    <a:pt x="274995"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7" name="tx72"/>
            <p:cNvSpPr/>
            <p:nvPr/>
          </p:nvSpPr>
          <p:spPr>
            <a:xfrm>
              <a:off x="9434314" y="4294015"/>
              <a:ext cx="21098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3,48</a:t>
              </a:r>
            </a:p>
          </p:txBody>
        </p:sp>
        <p:sp>
          <p:nvSpPr>
            <p:cNvPr id="78" name="pg73"/>
            <p:cNvSpPr/>
            <p:nvPr/>
          </p:nvSpPr>
          <p:spPr>
            <a:xfrm>
              <a:off x="9713677" y="4250291"/>
              <a:ext cx="302427" cy="169038"/>
            </a:xfrm>
            <a:custGeom>
              <a:avLst/>
              <a:gdLst/>
              <a:ahLst/>
              <a:cxnLst/>
              <a:rect l="0" t="0" r="0" b="0"/>
              <a:pathLst>
                <a:path w="302427" h="169038">
                  <a:moveTo>
                    <a:pt x="27432" y="169038"/>
                  </a:moveTo>
                  <a:lnTo>
                    <a:pt x="274995" y="169038"/>
                  </a:lnTo>
                  <a:lnTo>
                    <a:pt x="273890" y="169016"/>
                  </a:lnTo>
                  <a:lnTo>
                    <a:pt x="278302" y="168838"/>
                  </a:lnTo>
                  <a:lnTo>
                    <a:pt x="282627" y="167955"/>
                  </a:lnTo>
                  <a:lnTo>
                    <a:pt x="286755" y="166389"/>
                  </a:lnTo>
                  <a:lnTo>
                    <a:pt x="290578" y="164182"/>
                  </a:lnTo>
                  <a:lnTo>
                    <a:pt x="293998" y="161390"/>
                  </a:lnTo>
                  <a:lnTo>
                    <a:pt x="296925" y="158086"/>
                  </a:lnTo>
                  <a:lnTo>
                    <a:pt x="299285" y="154354"/>
                  </a:lnTo>
                  <a:lnTo>
                    <a:pt x="301015" y="150293"/>
                  </a:lnTo>
                  <a:lnTo>
                    <a:pt x="302072" y="146006"/>
                  </a:lnTo>
                  <a:lnTo>
                    <a:pt x="302427" y="141606"/>
                  </a:lnTo>
                  <a:lnTo>
                    <a:pt x="302427" y="27432"/>
                  </a:lnTo>
                  <a:lnTo>
                    <a:pt x="302072" y="23031"/>
                  </a:lnTo>
                  <a:lnTo>
                    <a:pt x="301015" y="18745"/>
                  </a:lnTo>
                  <a:lnTo>
                    <a:pt x="299285" y="14683"/>
                  </a:lnTo>
                  <a:lnTo>
                    <a:pt x="296925" y="10952"/>
                  </a:lnTo>
                  <a:lnTo>
                    <a:pt x="293998" y="7647"/>
                  </a:lnTo>
                  <a:lnTo>
                    <a:pt x="290578" y="4855"/>
                  </a:lnTo>
                  <a:lnTo>
                    <a:pt x="286755" y="2648"/>
                  </a:lnTo>
                  <a:lnTo>
                    <a:pt x="282627" y="1083"/>
                  </a:lnTo>
                  <a:lnTo>
                    <a:pt x="278302" y="200"/>
                  </a:lnTo>
                  <a:lnTo>
                    <a:pt x="274995"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9" name="tx74"/>
            <p:cNvSpPr/>
            <p:nvPr/>
          </p:nvSpPr>
          <p:spPr>
            <a:xfrm>
              <a:off x="9759397" y="4280343"/>
              <a:ext cx="210987" cy="9326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3,52</a:t>
              </a:r>
            </a:p>
          </p:txBody>
        </p:sp>
        <p:sp>
          <p:nvSpPr>
            <p:cNvPr id="80" name="tx75"/>
            <p:cNvSpPr/>
            <p:nvPr/>
          </p:nvSpPr>
          <p:spPr>
            <a:xfrm>
              <a:off x="7391053" y="5618380"/>
              <a:ext cx="257532"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R$ 0</a:t>
              </a:r>
            </a:p>
          </p:txBody>
        </p:sp>
        <p:sp>
          <p:nvSpPr>
            <p:cNvPr id="81" name="tx76"/>
            <p:cNvSpPr/>
            <p:nvPr/>
          </p:nvSpPr>
          <p:spPr>
            <a:xfrm>
              <a:off x="7309733" y="5235439"/>
              <a:ext cx="338851"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R$ 1B</a:t>
              </a:r>
            </a:p>
          </p:txBody>
        </p:sp>
        <p:sp>
          <p:nvSpPr>
            <p:cNvPr id="82" name="tx77"/>
            <p:cNvSpPr/>
            <p:nvPr/>
          </p:nvSpPr>
          <p:spPr>
            <a:xfrm>
              <a:off x="7309733" y="4852499"/>
              <a:ext cx="338851"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R$ 2B</a:t>
              </a:r>
            </a:p>
          </p:txBody>
        </p:sp>
        <p:sp>
          <p:nvSpPr>
            <p:cNvPr id="83" name="tx78"/>
            <p:cNvSpPr/>
            <p:nvPr/>
          </p:nvSpPr>
          <p:spPr>
            <a:xfrm>
              <a:off x="7309733" y="4469558"/>
              <a:ext cx="338851"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R$ 3B</a:t>
              </a:r>
            </a:p>
          </p:txBody>
        </p:sp>
        <p:sp>
          <p:nvSpPr>
            <p:cNvPr id="84" name="tx79"/>
            <p:cNvSpPr/>
            <p:nvPr/>
          </p:nvSpPr>
          <p:spPr>
            <a:xfrm>
              <a:off x="7309733" y="4086618"/>
              <a:ext cx="338851"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R$ 4B</a:t>
              </a:r>
            </a:p>
          </p:txBody>
        </p:sp>
        <p:sp>
          <p:nvSpPr>
            <p:cNvPr id="85" name="tx80"/>
            <p:cNvSpPr/>
            <p:nvPr/>
          </p:nvSpPr>
          <p:spPr>
            <a:xfrm>
              <a:off x="7309733" y="3703678"/>
              <a:ext cx="338851" cy="10787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R$ 5B</a:t>
              </a:r>
            </a:p>
          </p:txBody>
        </p:sp>
        <p:sp>
          <p:nvSpPr>
            <p:cNvPr id="86" name="pl81"/>
            <p:cNvSpPr/>
            <p:nvPr/>
          </p:nvSpPr>
          <p:spPr>
            <a:xfrm>
              <a:off x="7676421" y="568261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7" name="pl82"/>
            <p:cNvSpPr/>
            <p:nvPr/>
          </p:nvSpPr>
          <p:spPr>
            <a:xfrm>
              <a:off x="7676421" y="529967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8" name="pl83"/>
            <p:cNvSpPr/>
            <p:nvPr/>
          </p:nvSpPr>
          <p:spPr>
            <a:xfrm>
              <a:off x="7676421" y="491673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9" name="pl84"/>
            <p:cNvSpPr/>
            <p:nvPr/>
          </p:nvSpPr>
          <p:spPr>
            <a:xfrm>
              <a:off x="7676421" y="453379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90" name="pl85"/>
            <p:cNvSpPr/>
            <p:nvPr/>
          </p:nvSpPr>
          <p:spPr>
            <a:xfrm>
              <a:off x="7676421" y="415085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91" name="pl86"/>
            <p:cNvSpPr/>
            <p:nvPr/>
          </p:nvSpPr>
          <p:spPr>
            <a:xfrm>
              <a:off x="7676421" y="376791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92" name="pl87"/>
            <p:cNvSpPr/>
            <p:nvPr/>
          </p:nvSpPr>
          <p:spPr>
            <a:xfrm>
              <a:off x="8228639" y="577834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3" name="pl88"/>
            <p:cNvSpPr/>
            <p:nvPr/>
          </p:nvSpPr>
          <p:spPr>
            <a:xfrm>
              <a:off x="8878805" y="577834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4" name="pl89"/>
            <p:cNvSpPr/>
            <p:nvPr/>
          </p:nvSpPr>
          <p:spPr>
            <a:xfrm>
              <a:off x="9539808" y="577834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5" name="pl90"/>
            <p:cNvSpPr/>
            <p:nvPr/>
          </p:nvSpPr>
          <p:spPr>
            <a:xfrm>
              <a:off x="10200810" y="577834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6" name="pl91"/>
            <p:cNvSpPr/>
            <p:nvPr/>
          </p:nvSpPr>
          <p:spPr>
            <a:xfrm>
              <a:off x="10861812" y="577834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7" name="pl92"/>
            <p:cNvSpPr/>
            <p:nvPr/>
          </p:nvSpPr>
          <p:spPr>
            <a:xfrm>
              <a:off x="11522815" y="577834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8" name="tx93"/>
            <p:cNvSpPr/>
            <p:nvPr/>
          </p:nvSpPr>
          <p:spPr>
            <a:xfrm>
              <a:off x="8147319" y="5838062"/>
              <a:ext cx="162639" cy="9018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fev</a:t>
              </a:r>
            </a:p>
          </p:txBody>
        </p:sp>
        <p:sp>
          <p:nvSpPr>
            <p:cNvPr id="99" name="tx94"/>
            <p:cNvSpPr/>
            <p:nvPr/>
          </p:nvSpPr>
          <p:spPr>
            <a:xfrm>
              <a:off x="8790699" y="5839550"/>
              <a:ext cx="17621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abr</a:t>
              </a:r>
            </a:p>
          </p:txBody>
        </p:sp>
        <p:sp>
          <p:nvSpPr>
            <p:cNvPr id="100" name="tx95"/>
            <p:cNvSpPr/>
            <p:nvPr/>
          </p:nvSpPr>
          <p:spPr>
            <a:xfrm>
              <a:off x="9458458" y="5815321"/>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jun</a:t>
              </a:r>
            </a:p>
          </p:txBody>
        </p:sp>
        <p:sp>
          <p:nvSpPr>
            <p:cNvPr id="101" name="tx96"/>
            <p:cNvSpPr/>
            <p:nvPr/>
          </p:nvSpPr>
          <p:spPr>
            <a:xfrm>
              <a:off x="10099101" y="5837943"/>
              <a:ext cx="203418" cy="9030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ago</a:t>
              </a:r>
            </a:p>
          </p:txBody>
        </p:sp>
        <p:sp>
          <p:nvSpPr>
            <p:cNvPr id="102" name="tx97"/>
            <p:cNvSpPr/>
            <p:nvPr/>
          </p:nvSpPr>
          <p:spPr>
            <a:xfrm>
              <a:off x="10777070" y="5841515"/>
              <a:ext cx="169485"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out</a:t>
              </a:r>
            </a:p>
          </p:txBody>
        </p:sp>
        <p:sp>
          <p:nvSpPr>
            <p:cNvPr id="103" name="tx98"/>
            <p:cNvSpPr/>
            <p:nvPr/>
          </p:nvSpPr>
          <p:spPr>
            <a:xfrm>
              <a:off x="11424529" y="5839550"/>
              <a:ext cx="19657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dez</a:t>
              </a:r>
            </a:p>
          </p:txBody>
        </p:sp>
        <p:sp>
          <p:nvSpPr>
            <p:cNvPr id="104" name="tx99"/>
            <p:cNvSpPr/>
            <p:nvPr/>
          </p:nvSpPr>
          <p:spPr>
            <a:xfrm>
              <a:off x="9179308" y="3428098"/>
              <a:ext cx="1056917" cy="135374"/>
            </a:xfrm>
            <a:prstGeom prst="rect">
              <a:avLst/>
            </a:prstGeom>
            <a:noFill/>
          </p:spPr>
          <p:txBody>
            <a:bodyPr wrap="none" lIns="0" tIns="0" rIns="0" bIns="0" anchor="ctr" anchorCtr="1"/>
            <a:lstStyle/>
            <a:p>
              <a:pPr marL="0" marR="0" indent="0" algn="l">
                <a:lnSpc>
                  <a:spcPts val="1439"/>
                </a:lnSpc>
                <a:spcBef>
                  <a:spcPts val="0"/>
                </a:spcBef>
                <a:spcAft>
                  <a:spcPts val="0"/>
                </a:spcAft>
              </a:pPr>
              <a:r>
                <a:rPr sz="1439" b="1">
                  <a:solidFill>
                    <a:srgbClr val="000000">
                      <a:alpha val="100000"/>
                    </a:srgbClr>
                  </a:solidFill>
                  <a:latin typeface="Arial"/>
                  <a:cs typeface="Arial"/>
                </a:rPr>
                <a:t>RCL mensal</a:t>
              </a:r>
            </a:p>
          </p:txBody>
        </p:sp>
        <p:sp>
          <p:nvSpPr>
            <p:cNvPr id="105" name="rc100"/>
            <p:cNvSpPr/>
            <p:nvPr/>
          </p:nvSpPr>
          <p:spPr>
            <a:xfrm>
              <a:off x="8095048" y="6133605"/>
              <a:ext cx="2646543" cy="358634"/>
            </a:xfrm>
            <a:prstGeom prst="rect">
              <a:avLst/>
            </a:prstGeom>
            <a:solidFill>
              <a:srgbClr val="FFFFFF">
                <a:alpha val="100000"/>
              </a:srgbClr>
            </a:solidFill>
          </p:spPr>
          <p:txBody>
            <a:bodyPr/>
            <a:lstStyle/>
            <a:p>
              <a:endParaRPr/>
            </a:p>
          </p:txBody>
        </p:sp>
        <p:sp>
          <p:nvSpPr>
            <p:cNvPr id="106" name="rc101"/>
            <p:cNvSpPr/>
            <p:nvPr/>
          </p:nvSpPr>
          <p:spPr>
            <a:xfrm>
              <a:off x="8240552" y="6203194"/>
              <a:ext cx="219455" cy="219455"/>
            </a:xfrm>
            <a:prstGeom prst="rect">
              <a:avLst/>
            </a:prstGeom>
          </p:spPr>
          <p:txBody>
            <a:bodyPr/>
            <a:lstStyle/>
            <a:p>
              <a:endParaRPr/>
            </a:p>
          </p:txBody>
        </p:sp>
        <p:sp>
          <p:nvSpPr>
            <p:cNvPr id="107" name="pl102"/>
            <p:cNvSpPr/>
            <p:nvPr/>
          </p:nvSpPr>
          <p:spPr>
            <a:xfrm>
              <a:off x="8262498" y="6312922"/>
              <a:ext cx="175564" cy="0"/>
            </a:xfrm>
            <a:custGeom>
              <a:avLst/>
              <a:gdLst/>
              <a:ahLst/>
              <a:cxnLst/>
              <a:rect l="0" t="0" r="0" b="0"/>
              <a:pathLst>
                <a:path w="175564">
                  <a:moveTo>
                    <a:pt x="0" y="0"/>
                  </a:moveTo>
                  <a:lnTo>
                    <a:pt x="175564" y="0"/>
                  </a:lnTo>
                </a:path>
              </a:pathLst>
            </a:custGeom>
            <a:ln w="27101" cap="flat">
              <a:solidFill>
                <a:srgbClr val="009E3C">
                  <a:alpha val="100000"/>
                </a:srgbClr>
              </a:solidFill>
              <a:prstDash val="solid"/>
              <a:round/>
            </a:ln>
          </p:spPr>
          <p:txBody>
            <a:bodyPr/>
            <a:lstStyle/>
            <a:p>
              <a:endParaRPr/>
            </a:p>
          </p:txBody>
        </p:sp>
        <p:sp>
          <p:nvSpPr>
            <p:cNvPr id="108" name="pl103"/>
            <p:cNvSpPr/>
            <p:nvPr/>
          </p:nvSpPr>
          <p:spPr>
            <a:xfrm>
              <a:off x="8262498" y="6312922"/>
              <a:ext cx="175564" cy="0"/>
            </a:xfrm>
            <a:custGeom>
              <a:avLst/>
              <a:gdLst/>
              <a:ahLst/>
              <a:cxnLst/>
              <a:rect l="0" t="0" r="0" b="0"/>
              <a:pathLst>
                <a:path w="175564">
                  <a:moveTo>
                    <a:pt x="0" y="0"/>
                  </a:moveTo>
                  <a:lnTo>
                    <a:pt x="175564" y="0"/>
                  </a:lnTo>
                </a:path>
              </a:pathLst>
            </a:custGeom>
            <a:ln w="27101" cap="flat">
              <a:solidFill>
                <a:srgbClr val="009E3C">
                  <a:alpha val="100000"/>
                </a:srgbClr>
              </a:solidFill>
              <a:prstDash val="solid"/>
              <a:round/>
            </a:ln>
          </p:spPr>
          <p:txBody>
            <a:bodyPr/>
            <a:lstStyle/>
            <a:p>
              <a:endParaRPr/>
            </a:p>
          </p:txBody>
        </p:sp>
        <p:sp>
          <p:nvSpPr>
            <p:cNvPr id="109" name="rc104"/>
            <p:cNvSpPr/>
            <p:nvPr/>
          </p:nvSpPr>
          <p:spPr>
            <a:xfrm>
              <a:off x="9494235" y="6203194"/>
              <a:ext cx="219456" cy="219455"/>
            </a:xfrm>
            <a:prstGeom prst="rect">
              <a:avLst/>
            </a:prstGeom>
          </p:spPr>
          <p:txBody>
            <a:bodyPr/>
            <a:lstStyle/>
            <a:p>
              <a:endParaRPr/>
            </a:p>
          </p:txBody>
        </p:sp>
        <p:sp>
          <p:nvSpPr>
            <p:cNvPr id="110" name="pl105"/>
            <p:cNvSpPr/>
            <p:nvPr/>
          </p:nvSpPr>
          <p:spPr>
            <a:xfrm>
              <a:off x="9516180" y="6312922"/>
              <a:ext cx="175564" cy="0"/>
            </a:xfrm>
            <a:custGeom>
              <a:avLst/>
              <a:gdLst/>
              <a:ahLst/>
              <a:cxnLst/>
              <a:rect l="0" t="0" r="0" b="0"/>
              <a:pathLst>
                <a:path w="175564">
                  <a:moveTo>
                    <a:pt x="0" y="0"/>
                  </a:moveTo>
                  <a:lnTo>
                    <a:pt x="175564" y="0"/>
                  </a:lnTo>
                </a:path>
              </a:pathLst>
            </a:custGeom>
            <a:ln w="27101" cap="flat">
              <a:solidFill>
                <a:srgbClr val="002E54">
                  <a:alpha val="100000"/>
                </a:srgbClr>
              </a:solidFill>
              <a:prstDash val="solid"/>
              <a:round/>
            </a:ln>
          </p:spPr>
          <p:txBody>
            <a:bodyPr/>
            <a:lstStyle/>
            <a:p>
              <a:endParaRPr/>
            </a:p>
          </p:txBody>
        </p:sp>
        <p:sp>
          <p:nvSpPr>
            <p:cNvPr id="111" name="pl106"/>
            <p:cNvSpPr/>
            <p:nvPr/>
          </p:nvSpPr>
          <p:spPr>
            <a:xfrm>
              <a:off x="9516180" y="6312922"/>
              <a:ext cx="175564" cy="0"/>
            </a:xfrm>
            <a:custGeom>
              <a:avLst/>
              <a:gdLst/>
              <a:ahLst/>
              <a:cxnLst/>
              <a:rect l="0" t="0" r="0" b="0"/>
              <a:pathLst>
                <a:path w="175564">
                  <a:moveTo>
                    <a:pt x="0" y="0"/>
                  </a:moveTo>
                  <a:lnTo>
                    <a:pt x="175564" y="0"/>
                  </a:lnTo>
                </a:path>
              </a:pathLst>
            </a:custGeom>
            <a:ln w="27101" cap="flat">
              <a:solidFill>
                <a:srgbClr val="002E54">
                  <a:alpha val="100000"/>
                </a:srgbClr>
              </a:solidFill>
              <a:prstDash val="solid"/>
              <a:round/>
            </a:ln>
          </p:spPr>
          <p:txBody>
            <a:bodyPr/>
            <a:lstStyle/>
            <a:p>
              <a:endParaRPr/>
            </a:p>
          </p:txBody>
        </p:sp>
        <p:sp>
          <p:nvSpPr>
            <p:cNvPr id="112" name="tx107"/>
            <p:cNvSpPr/>
            <p:nvPr/>
          </p:nvSpPr>
          <p:spPr>
            <a:xfrm>
              <a:off x="8535924" y="6267381"/>
              <a:ext cx="847308"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Realizado 2023</a:t>
              </a:r>
            </a:p>
          </p:txBody>
        </p:sp>
        <p:sp>
          <p:nvSpPr>
            <p:cNvPr id="113" name="tx108"/>
            <p:cNvSpPr/>
            <p:nvPr/>
          </p:nvSpPr>
          <p:spPr>
            <a:xfrm>
              <a:off x="9789606" y="6267441"/>
              <a:ext cx="847308"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Realizado 2024</a:t>
              </a:r>
            </a:p>
          </p:txBody>
        </p:sp>
      </p:grpSp>
      <p:graphicFrame>
        <p:nvGraphicFramePr>
          <p:cNvPr id="114" name="Tabela 113"/>
          <p:cNvGraphicFramePr>
            <a:graphicFrameLocks noGrp="1"/>
          </p:cNvGraphicFramePr>
          <p:nvPr/>
        </p:nvGraphicFramePr>
        <p:xfrm>
          <a:off x="356616" y="2468880"/>
          <a:ext cx="6192000" cy="3901440"/>
        </p:xfrm>
        <a:graphic>
          <a:graphicData uri="http://schemas.openxmlformats.org/drawingml/2006/table">
            <a:tbl>
              <a:tblPr/>
              <a:tblGrid>
                <a:gridCol w="1080000">
                  <a:extLst>
                    <a:ext uri="{9D8B030D-6E8A-4147-A177-3AD203B41FA5}">
                      <a16:colId xmlns:a16="http://schemas.microsoft.com/office/drawing/2014/main" val="20000"/>
                    </a:ext>
                  </a:extLst>
                </a:gridCol>
                <a:gridCol w="828000">
                  <a:extLst>
                    <a:ext uri="{9D8B030D-6E8A-4147-A177-3AD203B41FA5}">
                      <a16:colId xmlns:a16="http://schemas.microsoft.com/office/drawing/2014/main" val="20001"/>
                    </a:ext>
                  </a:extLst>
                </a:gridCol>
                <a:gridCol w="828000">
                  <a:extLst>
                    <a:ext uri="{9D8B030D-6E8A-4147-A177-3AD203B41FA5}">
                      <a16:colId xmlns:a16="http://schemas.microsoft.com/office/drawing/2014/main" val="20002"/>
                    </a:ext>
                  </a:extLst>
                </a:gridCol>
                <a:gridCol w="72000">
                  <a:extLst>
                    <a:ext uri="{9D8B030D-6E8A-4147-A177-3AD203B41FA5}">
                      <a16:colId xmlns:a16="http://schemas.microsoft.com/office/drawing/2014/main" val="20003"/>
                    </a:ext>
                  </a:extLst>
                </a:gridCol>
                <a:gridCol w="828000">
                  <a:extLst>
                    <a:ext uri="{9D8B030D-6E8A-4147-A177-3AD203B41FA5}">
                      <a16:colId xmlns:a16="http://schemas.microsoft.com/office/drawing/2014/main" val="20004"/>
                    </a:ext>
                  </a:extLst>
                </a:gridCol>
                <a:gridCol w="828000">
                  <a:extLst>
                    <a:ext uri="{9D8B030D-6E8A-4147-A177-3AD203B41FA5}">
                      <a16:colId xmlns:a16="http://schemas.microsoft.com/office/drawing/2014/main" val="20005"/>
                    </a:ext>
                  </a:extLst>
                </a:gridCol>
                <a:gridCol w="72000">
                  <a:extLst>
                    <a:ext uri="{9D8B030D-6E8A-4147-A177-3AD203B41FA5}">
                      <a16:colId xmlns:a16="http://schemas.microsoft.com/office/drawing/2014/main" val="20006"/>
                    </a:ext>
                  </a:extLst>
                </a:gridCol>
                <a:gridCol w="828000">
                  <a:extLst>
                    <a:ext uri="{9D8B030D-6E8A-4147-A177-3AD203B41FA5}">
                      <a16:colId xmlns:a16="http://schemas.microsoft.com/office/drawing/2014/main" val="20007"/>
                    </a:ext>
                  </a:extLst>
                </a:gridCol>
                <a:gridCol w="828000">
                  <a:extLst>
                    <a:ext uri="{9D8B030D-6E8A-4147-A177-3AD203B41FA5}">
                      <a16:colId xmlns:a16="http://schemas.microsoft.com/office/drawing/2014/main" val="20008"/>
                    </a:ext>
                  </a:extLst>
                </a:gridCol>
              </a:tblGrid>
              <a:tr h="228600">
                <a:tc rowSpan="2">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Arrecadação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Mensal</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Mensal</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Acumulado (12 meses)</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Acumulado (12 meses)</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Diferença (%) </a:t>
                      </a:r>
                      <a:br>
                        <a:rPr sz="1100" b="0" i="0" u="none" cap="none">
                          <a:solidFill>
                            <a:srgbClr val="FFFFFF">
                              <a:alpha val="100000"/>
                            </a:srgbClr>
                          </a:solidFill>
                          <a:latin typeface="Calibri"/>
                          <a:cs typeface="Calibri"/>
                          <a:sym typeface="Calibri"/>
                        </a:rPr>
                      </a:br>
                      <a:r>
                        <a:rPr sz="1100" b="0" i="0" u="none" cap="none">
                          <a:solidFill>
                            <a:srgbClr val="FFFFFF">
                              <a:alpha val="100000"/>
                            </a:srgbClr>
                          </a:solidFill>
                          <a:latin typeface="Calibri"/>
                          <a:cs typeface="Calibri"/>
                          <a:sym typeface="Calibri"/>
                        </a:rPr>
                        <a:t> Igual periodo</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Diferença (%) </a:t>
                      </a:r>
                      <a:br>
                        <a:rPr sz="1100" b="0" i="0" u="none" cap="none">
                          <a:solidFill>
                            <a:srgbClr val="FFFFFF">
                              <a:alpha val="100000"/>
                            </a:srgbClr>
                          </a:solidFill>
                          <a:latin typeface="Calibri"/>
                          <a:cs typeface="Calibri"/>
                          <a:sym typeface="Calibri"/>
                        </a:rPr>
                      </a:br>
                      <a:r>
                        <a:rPr sz="1100" b="0" i="0" u="none" cap="none">
                          <a:solidFill>
                            <a:srgbClr val="FFFFFF">
                              <a:alpha val="100000"/>
                            </a:srgbClr>
                          </a:solidFill>
                          <a:latin typeface="Calibri"/>
                          <a:cs typeface="Calibri"/>
                          <a:sym typeface="Calibri"/>
                        </a:rPr>
                        <a:t> Igual periodo</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extLst>
                  <a:ext uri="{0D108BD9-81ED-4DB2-BD59-A6C34878D82A}">
                    <a16:rowId xmlns:a16="http://schemas.microsoft.com/office/drawing/2014/main" val="10000"/>
                  </a:ext>
                </a:extLst>
              </a:tr>
              <a:tr h="228600">
                <a:tc vMerge="1">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Arrecadação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2023</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2024</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2023</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2024</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Mensal</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Acumulado</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extLst>
                  <a:ext uri="{0D108BD9-81ED-4DB2-BD59-A6C34878D82A}">
                    <a16:rowId xmlns:a16="http://schemas.microsoft.com/office/drawing/2014/main" val="10001"/>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Janeiro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2.901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3.244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37.384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38.750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11,82 %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3,65 %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2"/>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Fevereiro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2.915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3.194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37.386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39.029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9,56 %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4,39 %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3"/>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Março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3.055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2.925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37.619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38.899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BF1E2E">
                              <a:alpha val="100000"/>
                            </a:srgbClr>
                          </a:solidFill>
                          <a:latin typeface="Calibri"/>
                          <a:cs typeface="Arial"/>
                          <a:sym typeface="Arial"/>
                        </a:rPr>
                        <a:t>-4,24 %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3,40 %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4"/>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Abril</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3.202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3.348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37.861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39.045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4,56 %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3,13 %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5"/>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Maio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3.079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3.635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37.633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39.601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18,04 %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5,23 %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6"/>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Junho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2.974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3.484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37.417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40.111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17,14 %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7,20 %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7"/>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Julho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3.098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3.520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36.412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40.532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13,59 %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11,31 %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8"/>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Agosto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3.068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36.621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9"/>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Setembro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3.191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36.920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10"/>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Outubro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3.628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37.450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1"/>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Novembro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3.735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38.121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12"/>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Dezembro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3.560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38.407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3"/>
                  </a:ext>
                </a:extLst>
              </a:tr>
            </a:tbl>
          </a:graphicData>
        </a:graphic>
      </p:graphicFrame>
      <p:sp>
        <p:nvSpPr>
          <p:cNvPr id="115" name="Espaço Reservado para Conteúdo 114"/>
          <p:cNvSpPr>
            <a:spLocks noGrp="1"/>
          </p:cNvSpPr>
          <p:nvPr>
            <p:ph/>
          </p:nvPr>
        </p:nvSpPr>
        <p:spPr>
          <a:xfrm>
            <a:off x="2967115" y="2194560"/>
            <a:ext cx="3657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
        <p:nvSpPr>
          <p:cNvPr id="116" name="Espaço Reservado para Conteúdo 115"/>
          <p:cNvSpPr>
            <a:spLocks noGrp="1"/>
          </p:cNvSpPr>
          <p:nvPr>
            <p:ph/>
          </p:nvPr>
        </p:nvSpPr>
        <p:spPr>
          <a:xfrm>
            <a:off x="356616" y="109728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R$ 40,53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Realizado até jul/24</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(Acumulado em 12 meses)</a:t>
            </a:r>
          </a:p>
        </p:txBody>
      </p:sp>
      <p:sp>
        <p:nvSpPr>
          <p:cNvPr id="117" name="Espaço Reservado para Conteúdo 116"/>
          <p:cNvSpPr>
            <a:spLocks noGrp="1"/>
          </p:cNvSpPr>
          <p:nvPr>
            <p:ph/>
          </p:nvPr>
        </p:nvSpPr>
        <p:spPr>
          <a:xfrm>
            <a:off x="3657600" y="109728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R$ 3,52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Realizado em jul/24</a:t>
            </a:r>
          </a:p>
        </p:txBody>
      </p:sp>
      <p:sp>
        <p:nvSpPr>
          <p:cNvPr id="118" name="Espaço Reservado para Data 3">
            <a:extLst>
              <a:ext uri="{FF2B5EF4-FFF2-40B4-BE49-F238E27FC236}">
                <a16:creationId xmlns:a16="http://schemas.microsoft.com/office/drawing/2014/main" id="{AFBF001B-92D2-4E46-8AC2-13F2494DB4B7}"/>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244288" y="112354"/>
            <a:ext cx="10515601" cy="438149"/>
          </a:xfrm>
        </p:spPr>
        <p:txBody>
          <a:bodyPr/>
          <a:lstStyle/>
          <a:p>
            <a:r>
              <a:rPr dirty="0"/>
              <a:t>Receita Total</a:t>
            </a:r>
          </a:p>
        </p:txBody>
      </p:sp>
      <p:sp>
        <p:nvSpPr>
          <p:cNvPr id="3" name="Subtítulo 2"/>
          <p:cNvSpPr>
            <a:spLocks noGrp="1"/>
          </p:cNvSpPr>
          <p:nvPr>
            <p:ph type="subTitle" idx="13"/>
          </p:nvPr>
        </p:nvSpPr>
        <p:spPr>
          <a:xfrm>
            <a:off x="244288" y="487600"/>
            <a:ext cx="10515600" cy="392113"/>
          </a:xfrm>
        </p:spPr>
        <p:txBody>
          <a:bodyPr/>
          <a:lstStyle/>
          <a:p>
            <a:r>
              <a:t>Acumulada e mensal</a:t>
            </a:r>
          </a:p>
        </p:txBody>
      </p:sp>
      <p:sp>
        <p:nvSpPr>
          <p:cNvPr id="5" name="Espaço Reservado para Rodapé 4"/>
          <p:cNvSpPr>
            <a:spLocks noGrp="1"/>
          </p:cNvSpPr>
          <p:nvPr>
            <p:ph type="ftr" sz="quarter" idx="11"/>
          </p:nvPr>
        </p:nvSpPr>
        <p:spPr>
          <a:xfrm>
            <a:off x="7368988" y="6619873"/>
            <a:ext cx="4114800" cy="183795"/>
          </a:xfrm>
        </p:spPr>
        <p:txBody>
          <a:bodyPr/>
          <a:lstStyle/>
          <a:p>
            <a:r>
              <a:t>Boletim Econômico | Secretaria de Estado da Economia</a:t>
            </a:r>
          </a:p>
        </p:txBody>
      </p:sp>
      <p:sp>
        <p:nvSpPr>
          <p:cNvPr id="6" name="Espaço Reservado para Número de Slide 5"/>
          <p:cNvSpPr>
            <a:spLocks noGrp="1"/>
          </p:cNvSpPr>
          <p:nvPr>
            <p:ph type="sldNum" sz="quarter" idx="12"/>
          </p:nvPr>
        </p:nvSpPr>
        <p:spPr>
          <a:xfrm>
            <a:off x="11483788" y="6629379"/>
            <a:ext cx="708212" cy="174289"/>
          </a:xfrm>
        </p:spPr>
        <p:txBody>
          <a:bodyPr/>
          <a:lstStyle/>
          <a:p>
            <a:fld id="{FAACE0D2-E678-453C-8082-E08B461DE721}" type="slidenum">
              <a:rPr/>
              <a:t>5</a:t>
            </a:fld>
            <a:endParaRPr/>
          </a:p>
        </p:txBody>
      </p:sp>
      <p:grpSp>
        <p:nvGrpSpPr>
          <p:cNvPr id="7" name="Agrupar 6"/>
          <p:cNvGrpSpPr/>
          <p:nvPr/>
        </p:nvGrpSpPr>
        <p:grpSpPr>
          <a:xfrm>
            <a:off x="7132320" y="731520"/>
            <a:ext cx="4572000" cy="5760720"/>
            <a:chOff x="7132320" y="731520"/>
            <a:chExt cx="4572000" cy="5760720"/>
          </a:xfrm>
        </p:grpSpPr>
        <p:sp>
          <p:nvSpPr>
            <p:cNvPr id="8" name="rc3"/>
            <p:cNvSpPr/>
            <p:nvPr/>
          </p:nvSpPr>
          <p:spPr>
            <a:xfrm>
              <a:off x="7132320" y="731520"/>
              <a:ext cx="4572000" cy="5760720"/>
            </a:xfrm>
            <a:prstGeom prst="rect">
              <a:avLst/>
            </a:prstGeom>
            <a:solidFill>
              <a:srgbClr val="FFFFFF">
                <a:alpha val="100000"/>
              </a:srgbClr>
            </a:solidFill>
            <a:ln w="9525" cap="rnd">
              <a:solidFill>
                <a:srgbClr val="FFFFFF">
                  <a:alpha val="100000"/>
                </a:srgbClr>
              </a:solidFill>
              <a:prstDash val="solid"/>
              <a:round/>
            </a:ln>
          </p:spPr>
          <p:txBody>
            <a:bodyPr/>
            <a:lstStyle/>
            <a:p>
              <a:endParaRPr/>
            </a:p>
          </p:txBody>
        </p:sp>
        <p:sp>
          <p:nvSpPr>
            <p:cNvPr id="9" name="rc4"/>
            <p:cNvSpPr/>
            <p:nvPr/>
          </p:nvSpPr>
          <p:spPr>
            <a:xfrm>
              <a:off x="7132320" y="731520"/>
              <a:ext cx="4572000" cy="2701042"/>
            </a:xfrm>
            <a:prstGeom prst="rect">
              <a:avLst/>
            </a:prstGeom>
            <a:solidFill>
              <a:srgbClr val="FFFFFF">
                <a:alpha val="100000"/>
              </a:srgbClr>
            </a:solidFill>
          </p:spPr>
          <p:txBody>
            <a:bodyPr/>
            <a:lstStyle/>
            <a:p>
              <a:endParaRPr/>
            </a:p>
          </p:txBody>
        </p:sp>
        <p:sp>
          <p:nvSpPr>
            <p:cNvPr id="10" name="pl5"/>
            <p:cNvSpPr/>
            <p:nvPr/>
          </p:nvSpPr>
          <p:spPr>
            <a:xfrm>
              <a:off x="7658884" y="2585169"/>
              <a:ext cx="3975846" cy="0"/>
            </a:xfrm>
            <a:custGeom>
              <a:avLst/>
              <a:gdLst/>
              <a:ahLst/>
              <a:cxnLst/>
              <a:rect l="0" t="0" r="0" b="0"/>
              <a:pathLst>
                <a:path w="3975846">
                  <a:moveTo>
                    <a:pt x="0" y="0"/>
                  </a:moveTo>
                  <a:lnTo>
                    <a:pt x="3975846" y="0"/>
                  </a:lnTo>
                  <a:lnTo>
                    <a:pt x="3975846" y="0"/>
                  </a:lnTo>
                </a:path>
              </a:pathLst>
            </a:custGeom>
            <a:ln w="13550" cap="flat">
              <a:solidFill>
                <a:srgbClr val="D8D8D8">
                  <a:alpha val="100000"/>
                </a:srgbClr>
              </a:solidFill>
              <a:prstDash val="solid"/>
              <a:round/>
            </a:ln>
          </p:spPr>
          <p:txBody>
            <a:bodyPr/>
            <a:lstStyle/>
            <a:p>
              <a:endParaRPr/>
            </a:p>
          </p:txBody>
        </p:sp>
        <p:sp>
          <p:nvSpPr>
            <p:cNvPr id="11" name="pl6"/>
            <p:cNvSpPr/>
            <p:nvPr/>
          </p:nvSpPr>
          <p:spPr>
            <a:xfrm>
              <a:off x="7658884" y="2106895"/>
              <a:ext cx="3975846" cy="0"/>
            </a:xfrm>
            <a:custGeom>
              <a:avLst/>
              <a:gdLst/>
              <a:ahLst/>
              <a:cxnLst/>
              <a:rect l="0" t="0" r="0" b="0"/>
              <a:pathLst>
                <a:path w="3975846">
                  <a:moveTo>
                    <a:pt x="0" y="0"/>
                  </a:moveTo>
                  <a:lnTo>
                    <a:pt x="3975846" y="0"/>
                  </a:lnTo>
                  <a:lnTo>
                    <a:pt x="3975846" y="0"/>
                  </a:lnTo>
                </a:path>
              </a:pathLst>
            </a:custGeom>
            <a:ln w="13550" cap="flat">
              <a:solidFill>
                <a:srgbClr val="D8D8D8">
                  <a:alpha val="100000"/>
                </a:srgbClr>
              </a:solidFill>
              <a:prstDash val="solid"/>
              <a:round/>
            </a:ln>
          </p:spPr>
          <p:txBody>
            <a:bodyPr/>
            <a:lstStyle/>
            <a:p>
              <a:endParaRPr/>
            </a:p>
          </p:txBody>
        </p:sp>
        <p:sp>
          <p:nvSpPr>
            <p:cNvPr id="12" name="pl7"/>
            <p:cNvSpPr/>
            <p:nvPr/>
          </p:nvSpPr>
          <p:spPr>
            <a:xfrm>
              <a:off x="7658884" y="1628621"/>
              <a:ext cx="3975846" cy="0"/>
            </a:xfrm>
            <a:custGeom>
              <a:avLst/>
              <a:gdLst/>
              <a:ahLst/>
              <a:cxnLst/>
              <a:rect l="0" t="0" r="0" b="0"/>
              <a:pathLst>
                <a:path w="3975846">
                  <a:moveTo>
                    <a:pt x="0" y="0"/>
                  </a:moveTo>
                  <a:lnTo>
                    <a:pt x="3975846" y="0"/>
                  </a:lnTo>
                  <a:lnTo>
                    <a:pt x="3975846" y="0"/>
                  </a:lnTo>
                </a:path>
              </a:pathLst>
            </a:custGeom>
            <a:ln w="13550" cap="flat">
              <a:solidFill>
                <a:srgbClr val="D8D8D8">
                  <a:alpha val="100000"/>
                </a:srgbClr>
              </a:solidFill>
              <a:prstDash val="solid"/>
              <a:round/>
            </a:ln>
          </p:spPr>
          <p:txBody>
            <a:bodyPr/>
            <a:lstStyle/>
            <a:p>
              <a:endParaRPr/>
            </a:p>
          </p:txBody>
        </p:sp>
        <p:sp>
          <p:nvSpPr>
            <p:cNvPr id="13" name="pl8"/>
            <p:cNvSpPr/>
            <p:nvPr/>
          </p:nvSpPr>
          <p:spPr>
            <a:xfrm>
              <a:off x="7658884" y="1150347"/>
              <a:ext cx="3975846" cy="0"/>
            </a:xfrm>
            <a:custGeom>
              <a:avLst/>
              <a:gdLst/>
              <a:ahLst/>
              <a:cxnLst/>
              <a:rect l="0" t="0" r="0" b="0"/>
              <a:pathLst>
                <a:path w="3975846">
                  <a:moveTo>
                    <a:pt x="0" y="0"/>
                  </a:moveTo>
                  <a:lnTo>
                    <a:pt x="3975846" y="0"/>
                  </a:lnTo>
                  <a:lnTo>
                    <a:pt x="3975846" y="0"/>
                  </a:lnTo>
                </a:path>
              </a:pathLst>
            </a:custGeom>
            <a:ln w="13550" cap="flat">
              <a:solidFill>
                <a:srgbClr val="D8D8D8">
                  <a:alpha val="100000"/>
                </a:srgbClr>
              </a:solidFill>
              <a:prstDash val="solid"/>
              <a:round/>
            </a:ln>
          </p:spPr>
          <p:txBody>
            <a:bodyPr/>
            <a:lstStyle/>
            <a:p>
              <a:endParaRPr/>
            </a:p>
          </p:txBody>
        </p:sp>
        <p:sp>
          <p:nvSpPr>
            <p:cNvPr id="14" name="pl9"/>
            <p:cNvSpPr/>
            <p:nvPr/>
          </p:nvSpPr>
          <p:spPr>
            <a:xfrm>
              <a:off x="7839604" y="1130132"/>
              <a:ext cx="3614405" cy="1788176"/>
            </a:xfrm>
            <a:custGeom>
              <a:avLst/>
              <a:gdLst/>
              <a:ahLst/>
              <a:cxnLst/>
              <a:rect l="0" t="0" r="0" b="0"/>
              <a:pathLst>
                <a:path w="3614405" h="1788176">
                  <a:moveTo>
                    <a:pt x="0" y="1788176"/>
                  </a:moveTo>
                  <a:lnTo>
                    <a:pt x="334467" y="1642387"/>
                  </a:lnTo>
                  <a:lnTo>
                    <a:pt x="647356" y="1489796"/>
                  </a:lnTo>
                  <a:lnTo>
                    <a:pt x="981823" y="1328879"/>
                  </a:lnTo>
                  <a:lnTo>
                    <a:pt x="1305501" y="1173930"/>
                  </a:lnTo>
                  <a:lnTo>
                    <a:pt x="1639969" y="1023761"/>
                  </a:lnTo>
                  <a:lnTo>
                    <a:pt x="1963647" y="868430"/>
                  </a:lnTo>
                  <a:lnTo>
                    <a:pt x="2298114" y="714514"/>
                  </a:lnTo>
                  <a:lnTo>
                    <a:pt x="2632582" y="554961"/>
                  </a:lnTo>
                  <a:lnTo>
                    <a:pt x="2956260" y="373284"/>
                  </a:lnTo>
                  <a:lnTo>
                    <a:pt x="3290727" y="185823"/>
                  </a:lnTo>
                  <a:lnTo>
                    <a:pt x="3614405" y="0"/>
                  </a:lnTo>
                </a:path>
              </a:pathLst>
            </a:custGeom>
            <a:ln w="13550" cap="flat">
              <a:solidFill>
                <a:srgbClr val="009E3C">
                  <a:alpha val="100000"/>
                </a:srgbClr>
              </a:solidFill>
              <a:prstDash val="solid"/>
              <a:round/>
            </a:ln>
          </p:spPr>
          <p:txBody>
            <a:bodyPr/>
            <a:lstStyle/>
            <a:p>
              <a:endParaRPr/>
            </a:p>
          </p:txBody>
        </p:sp>
        <p:sp>
          <p:nvSpPr>
            <p:cNvPr id="15" name="pl10"/>
            <p:cNvSpPr/>
            <p:nvPr/>
          </p:nvSpPr>
          <p:spPr>
            <a:xfrm>
              <a:off x="7839604" y="1885157"/>
              <a:ext cx="1963647" cy="1011940"/>
            </a:xfrm>
            <a:custGeom>
              <a:avLst/>
              <a:gdLst/>
              <a:ahLst/>
              <a:cxnLst/>
              <a:rect l="0" t="0" r="0" b="0"/>
              <a:pathLst>
                <a:path w="1963647" h="1011940">
                  <a:moveTo>
                    <a:pt x="0" y="1011940"/>
                  </a:moveTo>
                  <a:lnTo>
                    <a:pt x="334467" y="851168"/>
                  </a:lnTo>
                  <a:lnTo>
                    <a:pt x="647356" y="703371"/>
                  </a:lnTo>
                  <a:lnTo>
                    <a:pt x="981823" y="535251"/>
                  </a:lnTo>
                  <a:lnTo>
                    <a:pt x="1305501" y="353868"/>
                  </a:lnTo>
                  <a:lnTo>
                    <a:pt x="1639969" y="178753"/>
                  </a:lnTo>
                  <a:lnTo>
                    <a:pt x="1963647" y="0"/>
                  </a:lnTo>
                </a:path>
              </a:pathLst>
            </a:custGeom>
            <a:ln w="27101" cap="flat">
              <a:solidFill>
                <a:srgbClr val="002E54">
                  <a:alpha val="100000"/>
                </a:srgbClr>
              </a:solidFill>
              <a:prstDash val="solid"/>
              <a:round/>
            </a:ln>
          </p:spPr>
          <p:txBody>
            <a:bodyPr/>
            <a:lstStyle/>
            <a:p>
              <a:endParaRPr/>
            </a:p>
          </p:txBody>
        </p:sp>
        <p:sp>
          <p:nvSpPr>
            <p:cNvPr id="16" name="pg11"/>
            <p:cNvSpPr/>
            <p:nvPr/>
          </p:nvSpPr>
          <p:spPr>
            <a:xfrm>
              <a:off x="7658884" y="2571037"/>
              <a:ext cx="362878" cy="191800"/>
            </a:xfrm>
            <a:custGeom>
              <a:avLst/>
              <a:gdLst/>
              <a:ahLst/>
              <a:cxnLst/>
              <a:rect l="0" t="0" r="0" b="0"/>
              <a:pathLst>
                <a:path w="362878" h="191800">
                  <a:moveTo>
                    <a:pt x="25993" y="191800"/>
                  </a:moveTo>
                  <a:lnTo>
                    <a:pt x="335446" y="191800"/>
                  </a:lnTo>
                  <a:lnTo>
                    <a:pt x="334342" y="191778"/>
                  </a:lnTo>
                  <a:lnTo>
                    <a:pt x="338753" y="191600"/>
                  </a:lnTo>
                  <a:lnTo>
                    <a:pt x="343078" y="190717"/>
                  </a:lnTo>
                  <a:lnTo>
                    <a:pt x="347206" y="189152"/>
                  </a:lnTo>
                  <a:lnTo>
                    <a:pt x="351030" y="186944"/>
                  </a:lnTo>
                  <a:lnTo>
                    <a:pt x="354449" y="184152"/>
                  </a:lnTo>
                  <a:lnTo>
                    <a:pt x="357377" y="180848"/>
                  </a:lnTo>
                  <a:lnTo>
                    <a:pt x="359736" y="177117"/>
                  </a:lnTo>
                  <a:lnTo>
                    <a:pt x="361467" y="173055"/>
                  </a:lnTo>
                  <a:lnTo>
                    <a:pt x="362523" y="168769"/>
                  </a:lnTo>
                  <a:lnTo>
                    <a:pt x="362878" y="164368"/>
                  </a:lnTo>
                  <a:lnTo>
                    <a:pt x="362878" y="27432"/>
                  </a:lnTo>
                  <a:lnTo>
                    <a:pt x="362523" y="23031"/>
                  </a:lnTo>
                  <a:lnTo>
                    <a:pt x="361467" y="18745"/>
                  </a:lnTo>
                  <a:lnTo>
                    <a:pt x="359736" y="14683"/>
                  </a:lnTo>
                  <a:lnTo>
                    <a:pt x="357377" y="10952"/>
                  </a:lnTo>
                  <a:lnTo>
                    <a:pt x="354449" y="7647"/>
                  </a:lnTo>
                  <a:lnTo>
                    <a:pt x="351030" y="4855"/>
                  </a:lnTo>
                  <a:lnTo>
                    <a:pt x="347206" y="2648"/>
                  </a:lnTo>
                  <a:lnTo>
                    <a:pt x="343078" y="1083"/>
                  </a:lnTo>
                  <a:lnTo>
                    <a:pt x="338753" y="200"/>
                  </a:lnTo>
                  <a:lnTo>
                    <a:pt x="335446" y="0"/>
                  </a:lnTo>
                  <a:lnTo>
                    <a:pt x="25993" y="0"/>
                  </a:lnTo>
                  <a:lnTo>
                    <a:pt x="29300" y="200"/>
                  </a:lnTo>
                  <a:lnTo>
                    <a:pt x="24889" y="22"/>
                  </a:lnTo>
                  <a:lnTo>
                    <a:pt x="20506" y="554"/>
                  </a:lnTo>
                  <a:lnTo>
                    <a:pt x="16266" y="1782"/>
                  </a:lnTo>
                  <a:lnTo>
                    <a:pt x="12277" y="3675"/>
                  </a:lnTo>
                  <a:lnTo>
                    <a:pt x="8644" y="6183"/>
                  </a:lnTo>
                  <a:lnTo>
                    <a:pt x="5460" y="9241"/>
                  </a:lnTo>
                  <a:lnTo>
                    <a:pt x="2808" y="12770"/>
                  </a:lnTo>
                  <a:lnTo>
                    <a:pt x="756" y="16679"/>
                  </a:lnTo>
                  <a:lnTo>
                    <a:pt x="0" y="18946"/>
                  </a:lnTo>
                  <a:lnTo>
                    <a:pt x="0" y="172854"/>
                  </a:lnTo>
                  <a:lnTo>
                    <a:pt x="756" y="175121"/>
                  </a:lnTo>
                  <a:lnTo>
                    <a:pt x="2808" y="179030"/>
                  </a:lnTo>
                  <a:lnTo>
                    <a:pt x="5460" y="182559"/>
                  </a:lnTo>
                  <a:lnTo>
                    <a:pt x="8644" y="185617"/>
                  </a:lnTo>
                  <a:lnTo>
                    <a:pt x="12277" y="188125"/>
                  </a:lnTo>
                  <a:lnTo>
                    <a:pt x="16266" y="190018"/>
                  </a:lnTo>
                  <a:lnTo>
                    <a:pt x="20506" y="191246"/>
                  </a:lnTo>
                  <a:lnTo>
                    <a:pt x="24889"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17" name="tx12"/>
            <p:cNvSpPr/>
            <p:nvPr/>
          </p:nvSpPr>
          <p:spPr>
            <a:xfrm>
              <a:off x="7703166" y="2605274"/>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3,48</a:t>
              </a:r>
            </a:p>
          </p:txBody>
        </p:sp>
        <p:sp>
          <p:nvSpPr>
            <p:cNvPr id="18" name="pg13"/>
            <p:cNvSpPr/>
            <p:nvPr/>
          </p:nvSpPr>
          <p:spPr>
            <a:xfrm>
              <a:off x="7991913" y="2410265"/>
              <a:ext cx="364317" cy="191800"/>
            </a:xfrm>
            <a:custGeom>
              <a:avLst/>
              <a:gdLst/>
              <a:ahLst/>
              <a:cxnLst/>
              <a:rect l="0" t="0" r="0" b="0"/>
              <a:pathLst>
                <a:path w="364317" h="191800">
                  <a:moveTo>
                    <a:pt x="27431"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2"/>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2"/>
                  </a:lnTo>
                  <a:lnTo>
                    <a:pt x="0" y="164368"/>
                  </a:lnTo>
                  <a:lnTo>
                    <a:pt x="88" y="162161"/>
                  </a:lnTo>
                  <a:lnTo>
                    <a:pt x="88" y="166576"/>
                  </a:lnTo>
                  <a:lnTo>
                    <a:pt x="797" y="170933"/>
                  </a:lnTo>
                  <a:lnTo>
                    <a:pt x="2195" y="175121"/>
                  </a:lnTo>
                  <a:lnTo>
                    <a:pt x="4246" y="179030"/>
                  </a:lnTo>
                  <a:lnTo>
                    <a:pt x="6898" y="182559"/>
                  </a:lnTo>
                  <a:lnTo>
                    <a:pt x="10082" y="185617"/>
                  </a:lnTo>
                  <a:lnTo>
                    <a:pt x="13715"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19" name="tx14"/>
            <p:cNvSpPr/>
            <p:nvPr/>
          </p:nvSpPr>
          <p:spPr>
            <a:xfrm>
              <a:off x="8037633" y="2444502"/>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6,84</a:t>
              </a:r>
            </a:p>
          </p:txBody>
        </p:sp>
        <p:sp>
          <p:nvSpPr>
            <p:cNvPr id="20" name="pg15"/>
            <p:cNvSpPr/>
            <p:nvPr/>
          </p:nvSpPr>
          <p:spPr>
            <a:xfrm>
              <a:off x="8304802" y="2262468"/>
              <a:ext cx="364317" cy="191800"/>
            </a:xfrm>
            <a:custGeom>
              <a:avLst/>
              <a:gdLst/>
              <a:ahLst/>
              <a:cxnLst/>
              <a:rect l="0" t="0" r="0" b="0"/>
              <a:pathLst>
                <a:path w="364317" h="191800">
                  <a:moveTo>
                    <a:pt x="27431"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2"/>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2"/>
                  </a:lnTo>
                  <a:lnTo>
                    <a:pt x="0" y="164368"/>
                  </a:lnTo>
                  <a:lnTo>
                    <a:pt x="88" y="162161"/>
                  </a:lnTo>
                  <a:lnTo>
                    <a:pt x="88" y="166576"/>
                  </a:lnTo>
                  <a:lnTo>
                    <a:pt x="797" y="170933"/>
                  </a:lnTo>
                  <a:lnTo>
                    <a:pt x="2195" y="175121"/>
                  </a:lnTo>
                  <a:lnTo>
                    <a:pt x="4246" y="179030"/>
                  </a:lnTo>
                  <a:lnTo>
                    <a:pt x="6898" y="182559"/>
                  </a:lnTo>
                  <a:lnTo>
                    <a:pt x="10082" y="185617"/>
                  </a:lnTo>
                  <a:lnTo>
                    <a:pt x="13715"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1" name="tx16"/>
            <p:cNvSpPr/>
            <p:nvPr/>
          </p:nvSpPr>
          <p:spPr>
            <a:xfrm>
              <a:off x="8350522" y="2296705"/>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9,93</a:t>
              </a:r>
            </a:p>
          </p:txBody>
        </p:sp>
        <p:sp>
          <p:nvSpPr>
            <p:cNvPr id="22" name="pg17"/>
            <p:cNvSpPr/>
            <p:nvPr/>
          </p:nvSpPr>
          <p:spPr>
            <a:xfrm>
              <a:off x="8600282" y="2094347"/>
              <a:ext cx="442291" cy="191800"/>
            </a:xfrm>
            <a:custGeom>
              <a:avLst/>
              <a:gdLst/>
              <a:ahLst/>
              <a:cxnLst/>
              <a:rect l="0" t="0" r="0" b="0"/>
              <a:pathLst>
                <a:path w="442291" h="191800">
                  <a:moveTo>
                    <a:pt x="27431" y="191800"/>
                  </a:moveTo>
                  <a:lnTo>
                    <a:pt x="414859" y="191800"/>
                  </a:lnTo>
                  <a:lnTo>
                    <a:pt x="413755" y="191778"/>
                  </a:lnTo>
                  <a:lnTo>
                    <a:pt x="418166" y="191600"/>
                  </a:lnTo>
                  <a:lnTo>
                    <a:pt x="422491" y="190717"/>
                  </a:lnTo>
                  <a:lnTo>
                    <a:pt x="426619" y="189152"/>
                  </a:lnTo>
                  <a:lnTo>
                    <a:pt x="430442" y="186944"/>
                  </a:lnTo>
                  <a:lnTo>
                    <a:pt x="433862" y="184152"/>
                  </a:lnTo>
                  <a:lnTo>
                    <a:pt x="436790" y="180848"/>
                  </a:lnTo>
                  <a:lnTo>
                    <a:pt x="439149" y="177117"/>
                  </a:lnTo>
                  <a:lnTo>
                    <a:pt x="440880" y="173055"/>
                  </a:lnTo>
                  <a:lnTo>
                    <a:pt x="441936" y="168769"/>
                  </a:lnTo>
                  <a:lnTo>
                    <a:pt x="442291" y="164368"/>
                  </a:lnTo>
                  <a:lnTo>
                    <a:pt x="442291" y="27432"/>
                  </a:lnTo>
                  <a:lnTo>
                    <a:pt x="441936" y="23031"/>
                  </a:lnTo>
                  <a:lnTo>
                    <a:pt x="440880" y="18745"/>
                  </a:lnTo>
                  <a:lnTo>
                    <a:pt x="439149" y="14683"/>
                  </a:lnTo>
                  <a:lnTo>
                    <a:pt x="436790" y="10952"/>
                  </a:lnTo>
                  <a:lnTo>
                    <a:pt x="433862" y="7647"/>
                  </a:lnTo>
                  <a:lnTo>
                    <a:pt x="430442" y="4855"/>
                  </a:lnTo>
                  <a:lnTo>
                    <a:pt x="426619" y="2648"/>
                  </a:lnTo>
                  <a:lnTo>
                    <a:pt x="422491" y="1083"/>
                  </a:lnTo>
                  <a:lnTo>
                    <a:pt x="418166" y="200"/>
                  </a:lnTo>
                  <a:lnTo>
                    <a:pt x="414859"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2"/>
                  </a:lnTo>
                  <a:lnTo>
                    <a:pt x="0" y="164368"/>
                  </a:lnTo>
                  <a:lnTo>
                    <a:pt x="88" y="162161"/>
                  </a:lnTo>
                  <a:lnTo>
                    <a:pt x="88" y="166576"/>
                  </a:lnTo>
                  <a:lnTo>
                    <a:pt x="797" y="170933"/>
                  </a:lnTo>
                  <a:lnTo>
                    <a:pt x="2195" y="175121"/>
                  </a:lnTo>
                  <a:lnTo>
                    <a:pt x="4246" y="179030"/>
                  </a:lnTo>
                  <a:lnTo>
                    <a:pt x="6898" y="182559"/>
                  </a:lnTo>
                  <a:lnTo>
                    <a:pt x="10082" y="185617"/>
                  </a:lnTo>
                  <a:lnTo>
                    <a:pt x="13715"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3" name="tx18"/>
            <p:cNvSpPr/>
            <p:nvPr/>
          </p:nvSpPr>
          <p:spPr>
            <a:xfrm>
              <a:off x="8646002" y="2128585"/>
              <a:ext cx="350851"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13,44</a:t>
              </a:r>
            </a:p>
          </p:txBody>
        </p:sp>
        <p:sp>
          <p:nvSpPr>
            <p:cNvPr id="24" name="pg19"/>
            <p:cNvSpPr/>
            <p:nvPr/>
          </p:nvSpPr>
          <p:spPr>
            <a:xfrm>
              <a:off x="8923960" y="1912965"/>
              <a:ext cx="442291" cy="191800"/>
            </a:xfrm>
            <a:custGeom>
              <a:avLst/>
              <a:gdLst/>
              <a:ahLst/>
              <a:cxnLst/>
              <a:rect l="0" t="0" r="0" b="0"/>
              <a:pathLst>
                <a:path w="442291" h="191800">
                  <a:moveTo>
                    <a:pt x="27431" y="191800"/>
                  </a:moveTo>
                  <a:lnTo>
                    <a:pt x="414859" y="191800"/>
                  </a:lnTo>
                  <a:lnTo>
                    <a:pt x="413755" y="191778"/>
                  </a:lnTo>
                  <a:lnTo>
                    <a:pt x="418166" y="191600"/>
                  </a:lnTo>
                  <a:lnTo>
                    <a:pt x="422491" y="190717"/>
                  </a:lnTo>
                  <a:lnTo>
                    <a:pt x="426619" y="189152"/>
                  </a:lnTo>
                  <a:lnTo>
                    <a:pt x="430442" y="186944"/>
                  </a:lnTo>
                  <a:lnTo>
                    <a:pt x="433862" y="184152"/>
                  </a:lnTo>
                  <a:lnTo>
                    <a:pt x="436790" y="180848"/>
                  </a:lnTo>
                  <a:lnTo>
                    <a:pt x="439149" y="177117"/>
                  </a:lnTo>
                  <a:lnTo>
                    <a:pt x="440880" y="173055"/>
                  </a:lnTo>
                  <a:lnTo>
                    <a:pt x="441936" y="168769"/>
                  </a:lnTo>
                  <a:lnTo>
                    <a:pt x="442291" y="164368"/>
                  </a:lnTo>
                  <a:lnTo>
                    <a:pt x="442291" y="27432"/>
                  </a:lnTo>
                  <a:lnTo>
                    <a:pt x="441936" y="23031"/>
                  </a:lnTo>
                  <a:lnTo>
                    <a:pt x="440880" y="18745"/>
                  </a:lnTo>
                  <a:lnTo>
                    <a:pt x="439149" y="14683"/>
                  </a:lnTo>
                  <a:lnTo>
                    <a:pt x="436790" y="10952"/>
                  </a:lnTo>
                  <a:lnTo>
                    <a:pt x="433862" y="7647"/>
                  </a:lnTo>
                  <a:lnTo>
                    <a:pt x="430442" y="4855"/>
                  </a:lnTo>
                  <a:lnTo>
                    <a:pt x="426619" y="2648"/>
                  </a:lnTo>
                  <a:lnTo>
                    <a:pt x="422491" y="1083"/>
                  </a:lnTo>
                  <a:lnTo>
                    <a:pt x="418166" y="200"/>
                  </a:lnTo>
                  <a:lnTo>
                    <a:pt x="414859"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2"/>
                  </a:lnTo>
                  <a:lnTo>
                    <a:pt x="0" y="164368"/>
                  </a:lnTo>
                  <a:lnTo>
                    <a:pt x="88" y="162161"/>
                  </a:lnTo>
                  <a:lnTo>
                    <a:pt x="88" y="166576"/>
                  </a:lnTo>
                  <a:lnTo>
                    <a:pt x="797" y="170933"/>
                  </a:lnTo>
                  <a:lnTo>
                    <a:pt x="2195" y="175121"/>
                  </a:lnTo>
                  <a:lnTo>
                    <a:pt x="4246" y="179030"/>
                  </a:lnTo>
                  <a:lnTo>
                    <a:pt x="6898" y="182559"/>
                  </a:lnTo>
                  <a:lnTo>
                    <a:pt x="10082" y="185617"/>
                  </a:lnTo>
                  <a:lnTo>
                    <a:pt x="13715"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5" name="tx20"/>
            <p:cNvSpPr/>
            <p:nvPr/>
          </p:nvSpPr>
          <p:spPr>
            <a:xfrm>
              <a:off x="8969680" y="1947202"/>
              <a:ext cx="350851"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17,24</a:t>
              </a:r>
            </a:p>
          </p:txBody>
        </p:sp>
        <p:sp>
          <p:nvSpPr>
            <p:cNvPr id="26" name="pg21"/>
            <p:cNvSpPr/>
            <p:nvPr/>
          </p:nvSpPr>
          <p:spPr>
            <a:xfrm>
              <a:off x="9297415" y="1737850"/>
              <a:ext cx="364317" cy="191800"/>
            </a:xfrm>
            <a:custGeom>
              <a:avLst/>
              <a:gdLst/>
              <a:ahLst/>
              <a:cxnLst/>
              <a:rect l="0" t="0" r="0" b="0"/>
              <a:pathLst>
                <a:path w="364317" h="191800">
                  <a:moveTo>
                    <a:pt x="27431"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1"/>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64368"/>
                  </a:lnTo>
                  <a:lnTo>
                    <a:pt x="88" y="162161"/>
                  </a:lnTo>
                  <a:lnTo>
                    <a:pt x="88" y="166576"/>
                  </a:lnTo>
                  <a:lnTo>
                    <a:pt x="797" y="170933"/>
                  </a:lnTo>
                  <a:lnTo>
                    <a:pt x="2195" y="175121"/>
                  </a:lnTo>
                  <a:lnTo>
                    <a:pt x="4246" y="179030"/>
                  </a:lnTo>
                  <a:lnTo>
                    <a:pt x="6898" y="182559"/>
                  </a:lnTo>
                  <a:lnTo>
                    <a:pt x="10082" y="185617"/>
                  </a:lnTo>
                  <a:lnTo>
                    <a:pt x="13716"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7" name="tx22"/>
            <p:cNvSpPr/>
            <p:nvPr/>
          </p:nvSpPr>
          <p:spPr>
            <a:xfrm>
              <a:off x="9343135" y="1772087"/>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20,9</a:t>
              </a:r>
            </a:p>
          </p:txBody>
        </p:sp>
        <p:sp>
          <p:nvSpPr>
            <p:cNvPr id="28" name="pg23"/>
            <p:cNvSpPr/>
            <p:nvPr/>
          </p:nvSpPr>
          <p:spPr>
            <a:xfrm>
              <a:off x="9582106" y="1559096"/>
              <a:ext cx="442291" cy="191800"/>
            </a:xfrm>
            <a:custGeom>
              <a:avLst/>
              <a:gdLst/>
              <a:ahLst/>
              <a:cxnLst/>
              <a:rect l="0" t="0" r="0" b="0"/>
              <a:pathLst>
                <a:path w="442291" h="191800">
                  <a:moveTo>
                    <a:pt x="27431" y="191800"/>
                  </a:moveTo>
                  <a:lnTo>
                    <a:pt x="414859" y="191800"/>
                  </a:lnTo>
                  <a:lnTo>
                    <a:pt x="413755" y="191778"/>
                  </a:lnTo>
                  <a:lnTo>
                    <a:pt x="418166" y="191600"/>
                  </a:lnTo>
                  <a:lnTo>
                    <a:pt x="422491" y="190717"/>
                  </a:lnTo>
                  <a:lnTo>
                    <a:pt x="426619" y="189152"/>
                  </a:lnTo>
                  <a:lnTo>
                    <a:pt x="430442" y="186944"/>
                  </a:lnTo>
                  <a:lnTo>
                    <a:pt x="433862" y="184152"/>
                  </a:lnTo>
                  <a:lnTo>
                    <a:pt x="436790" y="180848"/>
                  </a:lnTo>
                  <a:lnTo>
                    <a:pt x="439149" y="177117"/>
                  </a:lnTo>
                  <a:lnTo>
                    <a:pt x="440880" y="173055"/>
                  </a:lnTo>
                  <a:lnTo>
                    <a:pt x="441936" y="168769"/>
                  </a:lnTo>
                  <a:lnTo>
                    <a:pt x="442291" y="164368"/>
                  </a:lnTo>
                  <a:lnTo>
                    <a:pt x="442291" y="27432"/>
                  </a:lnTo>
                  <a:lnTo>
                    <a:pt x="441936" y="23031"/>
                  </a:lnTo>
                  <a:lnTo>
                    <a:pt x="440880" y="18745"/>
                  </a:lnTo>
                  <a:lnTo>
                    <a:pt x="439149" y="14683"/>
                  </a:lnTo>
                  <a:lnTo>
                    <a:pt x="436790" y="10952"/>
                  </a:lnTo>
                  <a:lnTo>
                    <a:pt x="433862" y="7647"/>
                  </a:lnTo>
                  <a:lnTo>
                    <a:pt x="430442" y="4855"/>
                  </a:lnTo>
                  <a:lnTo>
                    <a:pt x="426619" y="2648"/>
                  </a:lnTo>
                  <a:lnTo>
                    <a:pt x="422491" y="1083"/>
                  </a:lnTo>
                  <a:lnTo>
                    <a:pt x="418166" y="200"/>
                  </a:lnTo>
                  <a:lnTo>
                    <a:pt x="414859"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2"/>
                  </a:lnTo>
                  <a:lnTo>
                    <a:pt x="0" y="164368"/>
                  </a:lnTo>
                  <a:lnTo>
                    <a:pt x="88" y="162161"/>
                  </a:lnTo>
                  <a:lnTo>
                    <a:pt x="88" y="166576"/>
                  </a:lnTo>
                  <a:lnTo>
                    <a:pt x="797" y="170933"/>
                  </a:lnTo>
                  <a:lnTo>
                    <a:pt x="2195" y="175121"/>
                  </a:lnTo>
                  <a:lnTo>
                    <a:pt x="4246" y="179030"/>
                  </a:lnTo>
                  <a:lnTo>
                    <a:pt x="6898" y="182559"/>
                  </a:lnTo>
                  <a:lnTo>
                    <a:pt x="10082" y="185617"/>
                  </a:lnTo>
                  <a:lnTo>
                    <a:pt x="13715"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9" name="tx24"/>
            <p:cNvSpPr/>
            <p:nvPr/>
          </p:nvSpPr>
          <p:spPr>
            <a:xfrm>
              <a:off x="9627826" y="1593333"/>
              <a:ext cx="350851"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24,64</a:t>
              </a:r>
            </a:p>
          </p:txBody>
        </p:sp>
        <p:sp>
          <p:nvSpPr>
            <p:cNvPr id="30" name="tx25"/>
            <p:cNvSpPr/>
            <p:nvPr/>
          </p:nvSpPr>
          <p:spPr>
            <a:xfrm>
              <a:off x="7379322" y="2539687"/>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10B</a:t>
              </a:r>
            </a:p>
          </p:txBody>
        </p:sp>
        <p:sp>
          <p:nvSpPr>
            <p:cNvPr id="31" name="tx26"/>
            <p:cNvSpPr/>
            <p:nvPr/>
          </p:nvSpPr>
          <p:spPr>
            <a:xfrm>
              <a:off x="7379322" y="2061413"/>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20B</a:t>
              </a:r>
            </a:p>
          </p:txBody>
        </p:sp>
        <p:sp>
          <p:nvSpPr>
            <p:cNvPr id="32" name="tx27"/>
            <p:cNvSpPr/>
            <p:nvPr/>
          </p:nvSpPr>
          <p:spPr>
            <a:xfrm>
              <a:off x="7379322" y="1583080"/>
              <a:ext cx="216931"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30B</a:t>
              </a:r>
            </a:p>
          </p:txBody>
        </p:sp>
        <p:sp>
          <p:nvSpPr>
            <p:cNvPr id="33" name="tx28"/>
            <p:cNvSpPr/>
            <p:nvPr/>
          </p:nvSpPr>
          <p:spPr>
            <a:xfrm>
              <a:off x="7379322" y="1104865"/>
              <a:ext cx="216931"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40B</a:t>
              </a:r>
            </a:p>
          </p:txBody>
        </p:sp>
        <p:sp>
          <p:nvSpPr>
            <p:cNvPr id="34" name="pl29"/>
            <p:cNvSpPr/>
            <p:nvPr/>
          </p:nvSpPr>
          <p:spPr>
            <a:xfrm>
              <a:off x="7624090" y="258516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5" name="pl30"/>
            <p:cNvSpPr/>
            <p:nvPr/>
          </p:nvSpPr>
          <p:spPr>
            <a:xfrm>
              <a:off x="7624090" y="210689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6" name="pl31"/>
            <p:cNvSpPr/>
            <p:nvPr/>
          </p:nvSpPr>
          <p:spPr>
            <a:xfrm>
              <a:off x="7624090" y="162862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7" name="pl32"/>
            <p:cNvSpPr/>
            <p:nvPr/>
          </p:nvSpPr>
          <p:spPr>
            <a:xfrm>
              <a:off x="7624090" y="115034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8" name="pl33"/>
            <p:cNvSpPr/>
            <p:nvPr/>
          </p:nvSpPr>
          <p:spPr>
            <a:xfrm>
              <a:off x="8174072"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9" name="pl34"/>
            <p:cNvSpPr/>
            <p:nvPr/>
          </p:nvSpPr>
          <p:spPr>
            <a:xfrm>
              <a:off x="8821428"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0" name="pl35"/>
            <p:cNvSpPr/>
            <p:nvPr/>
          </p:nvSpPr>
          <p:spPr>
            <a:xfrm>
              <a:off x="9479574"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1" name="pl36"/>
            <p:cNvSpPr/>
            <p:nvPr/>
          </p:nvSpPr>
          <p:spPr>
            <a:xfrm>
              <a:off x="10137719"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2" name="pl37"/>
            <p:cNvSpPr/>
            <p:nvPr/>
          </p:nvSpPr>
          <p:spPr>
            <a:xfrm>
              <a:off x="10795865"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3" name="pl38"/>
            <p:cNvSpPr/>
            <p:nvPr/>
          </p:nvSpPr>
          <p:spPr>
            <a:xfrm>
              <a:off x="11454010"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4" name="tx39"/>
            <p:cNvSpPr/>
            <p:nvPr/>
          </p:nvSpPr>
          <p:spPr>
            <a:xfrm>
              <a:off x="8092752" y="3067430"/>
              <a:ext cx="162639" cy="9018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fev</a:t>
              </a:r>
            </a:p>
          </p:txBody>
        </p:sp>
        <p:sp>
          <p:nvSpPr>
            <p:cNvPr id="45" name="tx40"/>
            <p:cNvSpPr/>
            <p:nvPr/>
          </p:nvSpPr>
          <p:spPr>
            <a:xfrm>
              <a:off x="8733322" y="3068918"/>
              <a:ext cx="17621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abr</a:t>
              </a:r>
            </a:p>
          </p:txBody>
        </p:sp>
        <p:sp>
          <p:nvSpPr>
            <p:cNvPr id="46" name="tx41"/>
            <p:cNvSpPr/>
            <p:nvPr/>
          </p:nvSpPr>
          <p:spPr>
            <a:xfrm>
              <a:off x="9398224" y="3044689"/>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jun</a:t>
              </a:r>
            </a:p>
          </p:txBody>
        </p:sp>
        <p:sp>
          <p:nvSpPr>
            <p:cNvPr id="47" name="tx42"/>
            <p:cNvSpPr/>
            <p:nvPr/>
          </p:nvSpPr>
          <p:spPr>
            <a:xfrm>
              <a:off x="10036010" y="3067311"/>
              <a:ext cx="203418" cy="9030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ago</a:t>
              </a:r>
            </a:p>
          </p:txBody>
        </p:sp>
        <p:sp>
          <p:nvSpPr>
            <p:cNvPr id="48" name="tx43"/>
            <p:cNvSpPr/>
            <p:nvPr/>
          </p:nvSpPr>
          <p:spPr>
            <a:xfrm>
              <a:off x="10711122" y="3070883"/>
              <a:ext cx="169485"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out</a:t>
              </a:r>
            </a:p>
          </p:txBody>
        </p:sp>
        <p:sp>
          <p:nvSpPr>
            <p:cNvPr id="49" name="tx44"/>
            <p:cNvSpPr/>
            <p:nvPr/>
          </p:nvSpPr>
          <p:spPr>
            <a:xfrm>
              <a:off x="11355724" y="3068918"/>
              <a:ext cx="19657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dez</a:t>
              </a:r>
            </a:p>
          </p:txBody>
        </p:sp>
        <p:sp>
          <p:nvSpPr>
            <p:cNvPr id="50" name="tx45"/>
            <p:cNvSpPr/>
            <p:nvPr/>
          </p:nvSpPr>
          <p:spPr>
            <a:xfrm>
              <a:off x="9604466" y="3329445"/>
              <a:ext cx="84683" cy="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dirty="0">
                  <a:solidFill>
                    <a:srgbClr val="000000">
                      <a:alpha val="100000"/>
                    </a:srgbClr>
                  </a:solidFill>
                  <a:latin typeface="Arial"/>
                  <a:cs typeface="Arial"/>
                </a:rPr>
                <a:t>  </a:t>
              </a:r>
            </a:p>
          </p:txBody>
        </p:sp>
        <p:sp>
          <p:nvSpPr>
            <p:cNvPr id="51" name="tx46"/>
            <p:cNvSpPr/>
            <p:nvPr/>
          </p:nvSpPr>
          <p:spPr>
            <a:xfrm rot="-5400000">
              <a:off x="6739611" y="1956801"/>
              <a:ext cx="1007938" cy="134838"/>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Valores em R$</a:t>
              </a:r>
            </a:p>
          </p:txBody>
        </p:sp>
        <p:sp>
          <p:nvSpPr>
            <p:cNvPr id="52" name="tx47"/>
            <p:cNvSpPr/>
            <p:nvPr/>
          </p:nvSpPr>
          <p:spPr>
            <a:xfrm>
              <a:off x="9052179" y="798965"/>
              <a:ext cx="1189255" cy="133052"/>
            </a:xfrm>
            <a:prstGeom prst="rect">
              <a:avLst/>
            </a:prstGeom>
            <a:noFill/>
          </p:spPr>
          <p:txBody>
            <a:bodyPr wrap="none" lIns="0" tIns="0" rIns="0" bIns="0" anchor="ctr" anchorCtr="1"/>
            <a:lstStyle/>
            <a:p>
              <a:pPr marL="0" marR="0" indent="0" algn="l">
                <a:lnSpc>
                  <a:spcPts val="1439"/>
                </a:lnSpc>
                <a:spcBef>
                  <a:spcPts val="0"/>
                </a:spcBef>
                <a:spcAft>
                  <a:spcPts val="0"/>
                </a:spcAft>
              </a:pPr>
              <a:r>
                <a:rPr sz="1439" b="1" dirty="0">
                  <a:solidFill>
                    <a:srgbClr val="000000">
                      <a:alpha val="100000"/>
                    </a:srgbClr>
                  </a:solidFill>
                  <a:latin typeface="Arial"/>
                  <a:cs typeface="Arial"/>
                </a:rPr>
                <a:t>RT </a:t>
              </a:r>
              <a:r>
                <a:rPr sz="1439" b="1" dirty="0" err="1">
                  <a:solidFill>
                    <a:srgbClr val="000000">
                      <a:alpha val="100000"/>
                    </a:srgbClr>
                  </a:solidFill>
                  <a:latin typeface="Arial"/>
                  <a:cs typeface="Arial"/>
                </a:rPr>
                <a:t>acumulada</a:t>
              </a:r>
              <a:endParaRPr sz="1439" b="1" dirty="0">
                <a:solidFill>
                  <a:srgbClr val="000000">
                    <a:alpha val="100000"/>
                  </a:srgbClr>
                </a:solidFill>
                <a:latin typeface="Arial"/>
                <a:cs typeface="Arial"/>
              </a:endParaRPr>
            </a:p>
          </p:txBody>
        </p:sp>
        <p:sp>
          <p:nvSpPr>
            <p:cNvPr id="53" name="rc48"/>
            <p:cNvSpPr/>
            <p:nvPr/>
          </p:nvSpPr>
          <p:spPr>
            <a:xfrm>
              <a:off x="7132320" y="3432562"/>
              <a:ext cx="4572000" cy="2701042"/>
            </a:xfrm>
            <a:prstGeom prst="rect">
              <a:avLst/>
            </a:prstGeom>
            <a:solidFill>
              <a:srgbClr val="FFFFFF">
                <a:alpha val="100000"/>
              </a:srgbClr>
            </a:solidFill>
          </p:spPr>
          <p:txBody>
            <a:bodyPr/>
            <a:lstStyle/>
            <a:p>
              <a:endParaRPr/>
            </a:p>
          </p:txBody>
        </p:sp>
        <p:sp>
          <p:nvSpPr>
            <p:cNvPr id="54" name="pl49"/>
            <p:cNvSpPr/>
            <p:nvPr/>
          </p:nvSpPr>
          <p:spPr>
            <a:xfrm>
              <a:off x="7591078" y="5619351"/>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55" name="pl50"/>
            <p:cNvSpPr/>
            <p:nvPr/>
          </p:nvSpPr>
          <p:spPr>
            <a:xfrm>
              <a:off x="7591078" y="5261716"/>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56" name="pl51"/>
            <p:cNvSpPr/>
            <p:nvPr/>
          </p:nvSpPr>
          <p:spPr>
            <a:xfrm>
              <a:off x="7591078" y="4904080"/>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57" name="pl52"/>
            <p:cNvSpPr/>
            <p:nvPr/>
          </p:nvSpPr>
          <p:spPr>
            <a:xfrm>
              <a:off x="7591078" y="4546445"/>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58" name="pl53"/>
            <p:cNvSpPr/>
            <p:nvPr/>
          </p:nvSpPr>
          <p:spPr>
            <a:xfrm>
              <a:off x="7591078" y="4188810"/>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59" name="pl54"/>
            <p:cNvSpPr/>
            <p:nvPr/>
          </p:nvSpPr>
          <p:spPr>
            <a:xfrm>
              <a:off x="7591078" y="3831175"/>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60" name="pl55"/>
            <p:cNvSpPr/>
            <p:nvPr/>
          </p:nvSpPr>
          <p:spPr>
            <a:xfrm>
              <a:off x="7774880" y="4217587"/>
              <a:ext cx="3676047" cy="316502"/>
            </a:xfrm>
            <a:custGeom>
              <a:avLst/>
              <a:gdLst/>
              <a:ahLst/>
              <a:cxnLst/>
              <a:rect l="0" t="0" r="0" b="0"/>
              <a:pathLst>
                <a:path w="3676047" h="316502">
                  <a:moveTo>
                    <a:pt x="0" y="316502"/>
                  </a:moveTo>
                  <a:lnTo>
                    <a:pt x="340171" y="311606"/>
                  </a:lnTo>
                  <a:lnTo>
                    <a:pt x="658396" y="260751"/>
                  </a:lnTo>
                  <a:lnTo>
                    <a:pt x="998568" y="198486"/>
                  </a:lnTo>
                  <a:lnTo>
                    <a:pt x="1327766" y="243112"/>
                  </a:lnTo>
                  <a:lnTo>
                    <a:pt x="1667938" y="278858"/>
                  </a:lnTo>
                  <a:lnTo>
                    <a:pt x="1997136" y="240254"/>
                  </a:lnTo>
                  <a:lnTo>
                    <a:pt x="2337307" y="250834"/>
                  </a:lnTo>
                  <a:lnTo>
                    <a:pt x="2677479" y="208687"/>
                  </a:lnTo>
                  <a:lnTo>
                    <a:pt x="3006677" y="43253"/>
                  </a:lnTo>
                  <a:lnTo>
                    <a:pt x="3346849" y="0"/>
                  </a:lnTo>
                  <a:lnTo>
                    <a:pt x="3676047" y="12246"/>
                  </a:lnTo>
                </a:path>
              </a:pathLst>
            </a:custGeom>
            <a:ln w="13550" cap="flat">
              <a:solidFill>
                <a:srgbClr val="009E3C">
                  <a:alpha val="100000"/>
                </a:srgbClr>
              </a:solidFill>
              <a:prstDash val="solid"/>
              <a:round/>
            </a:ln>
          </p:spPr>
          <p:txBody>
            <a:bodyPr/>
            <a:lstStyle/>
            <a:p>
              <a:endParaRPr/>
            </a:p>
          </p:txBody>
        </p:sp>
        <p:sp>
          <p:nvSpPr>
            <p:cNvPr id="61" name="pg56"/>
            <p:cNvSpPr/>
            <p:nvPr/>
          </p:nvSpPr>
          <p:spPr>
            <a:xfrm>
              <a:off x="7592722" y="4049425"/>
              <a:ext cx="364317" cy="191800"/>
            </a:xfrm>
            <a:custGeom>
              <a:avLst/>
              <a:gdLst/>
              <a:ahLst/>
              <a:cxnLst/>
              <a:rect l="0" t="0" r="0" b="0"/>
              <a:pathLst>
                <a:path w="364317" h="191800">
                  <a:moveTo>
                    <a:pt x="27431"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1"/>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64368"/>
                  </a:lnTo>
                  <a:lnTo>
                    <a:pt x="88" y="162161"/>
                  </a:lnTo>
                  <a:lnTo>
                    <a:pt x="88" y="166576"/>
                  </a:lnTo>
                  <a:lnTo>
                    <a:pt x="797" y="170933"/>
                  </a:lnTo>
                  <a:lnTo>
                    <a:pt x="2195" y="175121"/>
                  </a:lnTo>
                  <a:lnTo>
                    <a:pt x="4246" y="179030"/>
                  </a:lnTo>
                  <a:lnTo>
                    <a:pt x="6898" y="182559"/>
                  </a:lnTo>
                  <a:lnTo>
                    <a:pt x="10082" y="185617"/>
                  </a:lnTo>
                  <a:lnTo>
                    <a:pt x="13716"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2" name="tx57"/>
            <p:cNvSpPr/>
            <p:nvPr/>
          </p:nvSpPr>
          <p:spPr>
            <a:xfrm>
              <a:off x="7638442" y="4083663"/>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3,48</a:t>
              </a:r>
            </a:p>
          </p:txBody>
        </p:sp>
        <p:sp>
          <p:nvSpPr>
            <p:cNvPr id="63" name="pg58"/>
            <p:cNvSpPr/>
            <p:nvPr/>
          </p:nvSpPr>
          <p:spPr>
            <a:xfrm>
              <a:off x="7932893" y="4091100"/>
              <a:ext cx="364317" cy="191800"/>
            </a:xfrm>
            <a:custGeom>
              <a:avLst/>
              <a:gdLst/>
              <a:ahLst/>
              <a:cxnLst/>
              <a:rect l="0" t="0" r="0" b="0"/>
              <a:pathLst>
                <a:path w="364317" h="191800">
                  <a:moveTo>
                    <a:pt x="27431"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1"/>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1"/>
                  </a:lnTo>
                  <a:lnTo>
                    <a:pt x="0" y="164368"/>
                  </a:lnTo>
                  <a:lnTo>
                    <a:pt x="88" y="162161"/>
                  </a:lnTo>
                  <a:lnTo>
                    <a:pt x="88" y="166576"/>
                  </a:lnTo>
                  <a:lnTo>
                    <a:pt x="797" y="170933"/>
                  </a:lnTo>
                  <a:lnTo>
                    <a:pt x="2195" y="175121"/>
                  </a:lnTo>
                  <a:lnTo>
                    <a:pt x="4246" y="179030"/>
                  </a:lnTo>
                  <a:lnTo>
                    <a:pt x="6898" y="182559"/>
                  </a:lnTo>
                  <a:lnTo>
                    <a:pt x="10082" y="185617"/>
                  </a:lnTo>
                  <a:lnTo>
                    <a:pt x="13715"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4" name="tx59"/>
            <p:cNvSpPr/>
            <p:nvPr/>
          </p:nvSpPr>
          <p:spPr>
            <a:xfrm>
              <a:off x="7978613" y="4125337"/>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3,36</a:t>
              </a:r>
            </a:p>
          </p:txBody>
        </p:sp>
        <p:sp>
          <p:nvSpPr>
            <p:cNvPr id="65" name="pg60"/>
            <p:cNvSpPr/>
            <p:nvPr/>
          </p:nvSpPr>
          <p:spPr>
            <a:xfrm>
              <a:off x="8251118" y="4188118"/>
              <a:ext cx="364317" cy="191800"/>
            </a:xfrm>
            <a:custGeom>
              <a:avLst/>
              <a:gdLst/>
              <a:ahLst/>
              <a:cxnLst/>
              <a:rect l="0" t="0" r="0" b="0"/>
              <a:pathLst>
                <a:path w="364317" h="191800">
                  <a:moveTo>
                    <a:pt x="27431"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1"/>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1"/>
                  </a:lnTo>
                  <a:lnTo>
                    <a:pt x="0" y="164368"/>
                  </a:lnTo>
                  <a:lnTo>
                    <a:pt x="88" y="162161"/>
                  </a:lnTo>
                  <a:lnTo>
                    <a:pt x="88" y="166576"/>
                  </a:lnTo>
                  <a:lnTo>
                    <a:pt x="797" y="170933"/>
                  </a:lnTo>
                  <a:lnTo>
                    <a:pt x="2195" y="175121"/>
                  </a:lnTo>
                  <a:lnTo>
                    <a:pt x="4246" y="179030"/>
                  </a:lnTo>
                  <a:lnTo>
                    <a:pt x="6898" y="182559"/>
                  </a:lnTo>
                  <a:lnTo>
                    <a:pt x="10082" y="185617"/>
                  </a:lnTo>
                  <a:lnTo>
                    <a:pt x="13715"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6" name="tx61"/>
            <p:cNvSpPr/>
            <p:nvPr/>
          </p:nvSpPr>
          <p:spPr>
            <a:xfrm>
              <a:off x="8296838" y="4222355"/>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3,09</a:t>
              </a:r>
            </a:p>
          </p:txBody>
        </p:sp>
        <p:sp>
          <p:nvSpPr>
            <p:cNvPr id="67" name="pg62"/>
            <p:cNvSpPr/>
            <p:nvPr/>
          </p:nvSpPr>
          <p:spPr>
            <a:xfrm>
              <a:off x="8591290" y="4036147"/>
              <a:ext cx="364317" cy="191800"/>
            </a:xfrm>
            <a:custGeom>
              <a:avLst/>
              <a:gdLst/>
              <a:ahLst/>
              <a:cxnLst/>
              <a:rect l="0" t="0" r="0" b="0"/>
              <a:pathLst>
                <a:path w="364317" h="191800">
                  <a:moveTo>
                    <a:pt x="27431"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1"/>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1"/>
                  </a:lnTo>
                  <a:lnTo>
                    <a:pt x="0" y="164368"/>
                  </a:lnTo>
                  <a:lnTo>
                    <a:pt x="88" y="162161"/>
                  </a:lnTo>
                  <a:lnTo>
                    <a:pt x="88" y="166576"/>
                  </a:lnTo>
                  <a:lnTo>
                    <a:pt x="797" y="170933"/>
                  </a:lnTo>
                  <a:lnTo>
                    <a:pt x="2195" y="175121"/>
                  </a:lnTo>
                  <a:lnTo>
                    <a:pt x="4246" y="179030"/>
                  </a:lnTo>
                  <a:lnTo>
                    <a:pt x="6898" y="182559"/>
                  </a:lnTo>
                  <a:lnTo>
                    <a:pt x="10082" y="185617"/>
                  </a:lnTo>
                  <a:lnTo>
                    <a:pt x="13715"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8" name="tx63"/>
            <p:cNvSpPr/>
            <p:nvPr/>
          </p:nvSpPr>
          <p:spPr>
            <a:xfrm>
              <a:off x="8637010" y="4070385"/>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3,52</a:t>
              </a:r>
            </a:p>
          </p:txBody>
        </p:sp>
        <p:sp>
          <p:nvSpPr>
            <p:cNvPr id="69" name="pg64"/>
            <p:cNvSpPr/>
            <p:nvPr/>
          </p:nvSpPr>
          <p:spPr>
            <a:xfrm>
              <a:off x="8920488" y="3936982"/>
              <a:ext cx="364317" cy="191800"/>
            </a:xfrm>
            <a:custGeom>
              <a:avLst/>
              <a:gdLst/>
              <a:ahLst/>
              <a:cxnLst/>
              <a:rect l="0" t="0" r="0" b="0"/>
              <a:pathLst>
                <a:path w="364317" h="191800">
                  <a:moveTo>
                    <a:pt x="27432"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1"/>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64368"/>
                  </a:lnTo>
                  <a:lnTo>
                    <a:pt x="88" y="162161"/>
                  </a:lnTo>
                  <a:lnTo>
                    <a:pt x="88" y="166576"/>
                  </a:lnTo>
                  <a:lnTo>
                    <a:pt x="797" y="170933"/>
                  </a:lnTo>
                  <a:lnTo>
                    <a:pt x="2195" y="175121"/>
                  </a:lnTo>
                  <a:lnTo>
                    <a:pt x="4246" y="179030"/>
                  </a:lnTo>
                  <a:lnTo>
                    <a:pt x="6898" y="182559"/>
                  </a:lnTo>
                  <a:lnTo>
                    <a:pt x="10082" y="185617"/>
                  </a:lnTo>
                  <a:lnTo>
                    <a:pt x="13716"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0" name="tx65"/>
            <p:cNvSpPr/>
            <p:nvPr/>
          </p:nvSpPr>
          <p:spPr>
            <a:xfrm>
              <a:off x="8966208" y="3971219"/>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3,79</a:t>
              </a:r>
            </a:p>
          </p:txBody>
        </p:sp>
        <p:sp>
          <p:nvSpPr>
            <p:cNvPr id="71" name="pg66"/>
            <p:cNvSpPr/>
            <p:nvPr/>
          </p:nvSpPr>
          <p:spPr>
            <a:xfrm>
              <a:off x="9260660" y="3983845"/>
              <a:ext cx="364317" cy="191800"/>
            </a:xfrm>
            <a:custGeom>
              <a:avLst/>
              <a:gdLst/>
              <a:ahLst/>
              <a:cxnLst/>
              <a:rect l="0" t="0" r="0" b="0"/>
              <a:pathLst>
                <a:path w="364317" h="191800">
                  <a:moveTo>
                    <a:pt x="27432"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2"/>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64368"/>
                  </a:lnTo>
                  <a:lnTo>
                    <a:pt x="88" y="162161"/>
                  </a:lnTo>
                  <a:lnTo>
                    <a:pt x="88" y="166576"/>
                  </a:lnTo>
                  <a:lnTo>
                    <a:pt x="797" y="170933"/>
                  </a:lnTo>
                  <a:lnTo>
                    <a:pt x="2195" y="175121"/>
                  </a:lnTo>
                  <a:lnTo>
                    <a:pt x="4246" y="179030"/>
                  </a:lnTo>
                  <a:lnTo>
                    <a:pt x="6898" y="182559"/>
                  </a:lnTo>
                  <a:lnTo>
                    <a:pt x="10082" y="185617"/>
                  </a:lnTo>
                  <a:lnTo>
                    <a:pt x="13716"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2" name="tx67"/>
            <p:cNvSpPr/>
            <p:nvPr/>
          </p:nvSpPr>
          <p:spPr>
            <a:xfrm>
              <a:off x="9306380" y="4018083"/>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3,66</a:t>
              </a:r>
            </a:p>
          </p:txBody>
        </p:sp>
        <p:sp>
          <p:nvSpPr>
            <p:cNvPr id="73" name="pg68"/>
            <p:cNvSpPr/>
            <p:nvPr/>
          </p:nvSpPr>
          <p:spPr>
            <a:xfrm>
              <a:off x="9589858" y="3956634"/>
              <a:ext cx="364317" cy="191800"/>
            </a:xfrm>
            <a:custGeom>
              <a:avLst/>
              <a:gdLst/>
              <a:ahLst/>
              <a:cxnLst/>
              <a:rect l="0" t="0" r="0" b="0"/>
              <a:pathLst>
                <a:path w="364317" h="191800">
                  <a:moveTo>
                    <a:pt x="27431" y="191800"/>
                  </a:moveTo>
                  <a:lnTo>
                    <a:pt x="336885" y="191800"/>
                  </a:lnTo>
                  <a:lnTo>
                    <a:pt x="335780" y="191778"/>
                  </a:lnTo>
                  <a:lnTo>
                    <a:pt x="340191" y="191600"/>
                  </a:lnTo>
                  <a:lnTo>
                    <a:pt x="344517" y="190717"/>
                  </a:lnTo>
                  <a:lnTo>
                    <a:pt x="348645" y="189152"/>
                  </a:lnTo>
                  <a:lnTo>
                    <a:pt x="352468" y="186944"/>
                  </a:lnTo>
                  <a:lnTo>
                    <a:pt x="355887" y="184152"/>
                  </a:lnTo>
                  <a:lnTo>
                    <a:pt x="358815" y="180848"/>
                  </a:lnTo>
                  <a:lnTo>
                    <a:pt x="361174" y="177117"/>
                  </a:lnTo>
                  <a:lnTo>
                    <a:pt x="362905" y="173055"/>
                  </a:lnTo>
                  <a:lnTo>
                    <a:pt x="363961" y="168769"/>
                  </a:lnTo>
                  <a:lnTo>
                    <a:pt x="364317" y="164368"/>
                  </a:lnTo>
                  <a:lnTo>
                    <a:pt x="364317" y="27431"/>
                  </a:lnTo>
                  <a:lnTo>
                    <a:pt x="363961" y="23031"/>
                  </a:lnTo>
                  <a:lnTo>
                    <a:pt x="362905" y="18745"/>
                  </a:lnTo>
                  <a:lnTo>
                    <a:pt x="361174" y="14683"/>
                  </a:lnTo>
                  <a:lnTo>
                    <a:pt x="358815" y="10952"/>
                  </a:lnTo>
                  <a:lnTo>
                    <a:pt x="355887" y="7647"/>
                  </a:lnTo>
                  <a:lnTo>
                    <a:pt x="352468" y="4855"/>
                  </a:lnTo>
                  <a:lnTo>
                    <a:pt x="348645" y="2648"/>
                  </a:lnTo>
                  <a:lnTo>
                    <a:pt x="344517" y="1083"/>
                  </a:lnTo>
                  <a:lnTo>
                    <a:pt x="340191" y="200"/>
                  </a:lnTo>
                  <a:lnTo>
                    <a:pt x="336885"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64368"/>
                  </a:lnTo>
                  <a:lnTo>
                    <a:pt x="88" y="162161"/>
                  </a:lnTo>
                  <a:lnTo>
                    <a:pt x="88" y="166576"/>
                  </a:lnTo>
                  <a:lnTo>
                    <a:pt x="797" y="170933"/>
                  </a:lnTo>
                  <a:lnTo>
                    <a:pt x="2195" y="175121"/>
                  </a:lnTo>
                  <a:lnTo>
                    <a:pt x="4246" y="179030"/>
                  </a:lnTo>
                  <a:lnTo>
                    <a:pt x="6898" y="182559"/>
                  </a:lnTo>
                  <a:lnTo>
                    <a:pt x="10082" y="185617"/>
                  </a:lnTo>
                  <a:lnTo>
                    <a:pt x="13716" y="188125"/>
                  </a:lnTo>
                  <a:lnTo>
                    <a:pt x="17704" y="190018"/>
                  </a:lnTo>
                  <a:lnTo>
                    <a:pt x="21944" y="191246"/>
                  </a:lnTo>
                  <a:lnTo>
                    <a:pt x="26327" y="191778"/>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4" name="tx69"/>
            <p:cNvSpPr/>
            <p:nvPr/>
          </p:nvSpPr>
          <p:spPr>
            <a:xfrm>
              <a:off x="9635578" y="3990872"/>
              <a:ext cx="272877" cy="120624"/>
            </a:xfrm>
            <a:prstGeom prst="rect">
              <a:avLst/>
            </a:prstGeom>
            <a:noFill/>
          </p:spPr>
          <p:txBody>
            <a:bodyPr wrap="none" lIns="0" tIns="0" rIns="0" bIns="0" anchor="ctr" anchorCtr="1"/>
            <a:lstStyle/>
            <a:p>
              <a:pPr marL="0" marR="0" indent="0" algn="l">
                <a:lnSpc>
                  <a:spcPts val="1103"/>
                </a:lnSpc>
                <a:spcBef>
                  <a:spcPts val="0"/>
                </a:spcBef>
                <a:spcAft>
                  <a:spcPts val="0"/>
                </a:spcAft>
              </a:pPr>
              <a:r>
                <a:rPr sz="1103">
                  <a:solidFill>
                    <a:srgbClr val="002E54">
                      <a:alpha val="100000"/>
                    </a:srgbClr>
                  </a:solidFill>
                  <a:latin typeface="Arial"/>
                  <a:cs typeface="Arial"/>
                </a:rPr>
                <a:t>3,74</a:t>
              </a:r>
            </a:p>
          </p:txBody>
        </p:sp>
        <p:sp>
          <p:nvSpPr>
            <p:cNvPr id="75" name="pl70"/>
            <p:cNvSpPr/>
            <p:nvPr/>
          </p:nvSpPr>
          <p:spPr>
            <a:xfrm>
              <a:off x="7774880" y="4263043"/>
              <a:ext cx="1997136" cy="251136"/>
            </a:xfrm>
            <a:custGeom>
              <a:avLst/>
              <a:gdLst/>
              <a:ahLst/>
              <a:cxnLst/>
              <a:rect l="0" t="0" r="0" b="0"/>
              <a:pathLst>
                <a:path w="1997136" h="251136">
                  <a:moveTo>
                    <a:pt x="0" y="112443"/>
                  </a:moveTo>
                  <a:lnTo>
                    <a:pt x="340171" y="154118"/>
                  </a:lnTo>
                  <a:lnTo>
                    <a:pt x="658396" y="251136"/>
                  </a:lnTo>
                  <a:lnTo>
                    <a:pt x="998568" y="99165"/>
                  </a:lnTo>
                  <a:lnTo>
                    <a:pt x="1327766" y="0"/>
                  </a:lnTo>
                  <a:lnTo>
                    <a:pt x="1667938" y="46863"/>
                  </a:lnTo>
                  <a:lnTo>
                    <a:pt x="1997136" y="19652"/>
                  </a:lnTo>
                </a:path>
              </a:pathLst>
            </a:custGeom>
            <a:ln w="27101" cap="flat">
              <a:solidFill>
                <a:srgbClr val="002E54">
                  <a:alpha val="100000"/>
                </a:srgbClr>
              </a:solidFill>
              <a:prstDash val="solid"/>
              <a:round/>
            </a:ln>
          </p:spPr>
          <p:txBody>
            <a:bodyPr/>
            <a:lstStyle/>
            <a:p>
              <a:endParaRPr/>
            </a:p>
          </p:txBody>
        </p:sp>
        <p:sp>
          <p:nvSpPr>
            <p:cNvPr id="76" name="tx71"/>
            <p:cNvSpPr/>
            <p:nvPr/>
          </p:nvSpPr>
          <p:spPr>
            <a:xfrm>
              <a:off x="7460642" y="5573869"/>
              <a:ext cx="67806"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0</a:t>
              </a:r>
            </a:p>
          </p:txBody>
        </p:sp>
        <p:sp>
          <p:nvSpPr>
            <p:cNvPr id="77" name="tx72"/>
            <p:cNvSpPr/>
            <p:nvPr/>
          </p:nvSpPr>
          <p:spPr>
            <a:xfrm>
              <a:off x="7379322" y="5217722"/>
              <a:ext cx="149125" cy="876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1B</a:t>
              </a:r>
            </a:p>
          </p:txBody>
        </p:sp>
        <p:sp>
          <p:nvSpPr>
            <p:cNvPr id="78" name="tx73"/>
            <p:cNvSpPr/>
            <p:nvPr/>
          </p:nvSpPr>
          <p:spPr>
            <a:xfrm>
              <a:off x="7379322" y="4860087"/>
              <a:ext cx="149125" cy="876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2B</a:t>
              </a:r>
            </a:p>
          </p:txBody>
        </p:sp>
        <p:sp>
          <p:nvSpPr>
            <p:cNvPr id="79" name="tx74"/>
            <p:cNvSpPr/>
            <p:nvPr/>
          </p:nvSpPr>
          <p:spPr>
            <a:xfrm>
              <a:off x="7379322" y="4500904"/>
              <a:ext cx="149125"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3B</a:t>
              </a:r>
            </a:p>
          </p:txBody>
        </p:sp>
        <p:sp>
          <p:nvSpPr>
            <p:cNvPr id="80" name="tx75"/>
            <p:cNvSpPr/>
            <p:nvPr/>
          </p:nvSpPr>
          <p:spPr>
            <a:xfrm>
              <a:off x="7379322" y="4145173"/>
              <a:ext cx="149125" cy="87272"/>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4B</a:t>
              </a:r>
            </a:p>
          </p:txBody>
        </p:sp>
        <p:sp>
          <p:nvSpPr>
            <p:cNvPr id="81" name="tx76"/>
            <p:cNvSpPr/>
            <p:nvPr/>
          </p:nvSpPr>
          <p:spPr>
            <a:xfrm>
              <a:off x="7379322" y="3786050"/>
              <a:ext cx="149125" cy="8876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5B</a:t>
              </a:r>
            </a:p>
          </p:txBody>
        </p:sp>
        <p:sp>
          <p:nvSpPr>
            <p:cNvPr id="82" name="pl77"/>
            <p:cNvSpPr/>
            <p:nvPr/>
          </p:nvSpPr>
          <p:spPr>
            <a:xfrm>
              <a:off x="7556283" y="561935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3" name="pl78"/>
            <p:cNvSpPr/>
            <p:nvPr/>
          </p:nvSpPr>
          <p:spPr>
            <a:xfrm>
              <a:off x="7556283" y="526171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4" name="pl79"/>
            <p:cNvSpPr/>
            <p:nvPr/>
          </p:nvSpPr>
          <p:spPr>
            <a:xfrm>
              <a:off x="7556283" y="490408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5" name="pl80"/>
            <p:cNvSpPr/>
            <p:nvPr/>
          </p:nvSpPr>
          <p:spPr>
            <a:xfrm>
              <a:off x="7556283" y="454644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6" name="pl81"/>
            <p:cNvSpPr/>
            <p:nvPr/>
          </p:nvSpPr>
          <p:spPr>
            <a:xfrm>
              <a:off x="7556283" y="418881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7" name="pl82"/>
            <p:cNvSpPr/>
            <p:nvPr/>
          </p:nvSpPr>
          <p:spPr>
            <a:xfrm>
              <a:off x="7556283" y="383117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8" name="pl83"/>
            <p:cNvSpPr/>
            <p:nvPr/>
          </p:nvSpPr>
          <p:spPr>
            <a:xfrm>
              <a:off x="8115052"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89" name="pl84"/>
            <p:cNvSpPr/>
            <p:nvPr/>
          </p:nvSpPr>
          <p:spPr>
            <a:xfrm>
              <a:off x="8773449"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0" name="pl85"/>
            <p:cNvSpPr/>
            <p:nvPr/>
          </p:nvSpPr>
          <p:spPr>
            <a:xfrm>
              <a:off x="9442818"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1" name="pl86"/>
            <p:cNvSpPr/>
            <p:nvPr/>
          </p:nvSpPr>
          <p:spPr>
            <a:xfrm>
              <a:off x="10112188"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2" name="pl87"/>
            <p:cNvSpPr/>
            <p:nvPr/>
          </p:nvSpPr>
          <p:spPr>
            <a:xfrm>
              <a:off x="10781558"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3" name="pl88"/>
            <p:cNvSpPr/>
            <p:nvPr/>
          </p:nvSpPr>
          <p:spPr>
            <a:xfrm>
              <a:off x="11450928"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4" name="tx89"/>
            <p:cNvSpPr/>
            <p:nvPr/>
          </p:nvSpPr>
          <p:spPr>
            <a:xfrm>
              <a:off x="8033732" y="5768473"/>
              <a:ext cx="162639" cy="9018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fev</a:t>
              </a:r>
            </a:p>
          </p:txBody>
        </p:sp>
        <p:sp>
          <p:nvSpPr>
            <p:cNvPr id="95" name="tx90"/>
            <p:cNvSpPr/>
            <p:nvPr/>
          </p:nvSpPr>
          <p:spPr>
            <a:xfrm>
              <a:off x="8685342" y="5769961"/>
              <a:ext cx="17621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abr</a:t>
              </a:r>
            </a:p>
          </p:txBody>
        </p:sp>
        <p:sp>
          <p:nvSpPr>
            <p:cNvPr id="96" name="tx91"/>
            <p:cNvSpPr/>
            <p:nvPr/>
          </p:nvSpPr>
          <p:spPr>
            <a:xfrm>
              <a:off x="9361469" y="5745732"/>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jun</a:t>
              </a:r>
            </a:p>
          </p:txBody>
        </p:sp>
        <p:sp>
          <p:nvSpPr>
            <p:cNvPr id="97" name="tx92"/>
            <p:cNvSpPr/>
            <p:nvPr/>
          </p:nvSpPr>
          <p:spPr>
            <a:xfrm>
              <a:off x="10010479" y="5768354"/>
              <a:ext cx="203418" cy="9030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ago</a:t>
              </a:r>
            </a:p>
          </p:txBody>
        </p:sp>
        <p:sp>
          <p:nvSpPr>
            <p:cNvPr id="98" name="tx93"/>
            <p:cNvSpPr/>
            <p:nvPr/>
          </p:nvSpPr>
          <p:spPr>
            <a:xfrm>
              <a:off x="10696815" y="5771926"/>
              <a:ext cx="169485"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out</a:t>
              </a:r>
            </a:p>
          </p:txBody>
        </p:sp>
        <p:sp>
          <p:nvSpPr>
            <p:cNvPr id="99" name="tx94"/>
            <p:cNvSpPr/>
            <p:nvPr/>
          </p:nvSpPr>
          <p:spPr>
            <a:xfrm>
              <a:off x="11352642" y="5769961"/>
              <a:ext cx="19657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dez</a:t>
              </a:r>
            </a:p>
          </p:txBody>
        </p:sp>
        <p:sp>
          <p:nvSpPr>
            <p:cNvPr id="100" name="tx95"/>
            <p:cNvSpPr/>
            <p:nvPr/>
          </p:nvSpPr>
          <p:spPr>
            <a:xfrm>
              <a:off x="9388471" y="5919611"/>
              <a:ext cx="448865" cy="110876"/>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Meses</a:t>
              </a:r>
            </a:p>
          </p:txBody>
        </p:sp>
        <p:sp>
          <p:nvSpPr>
            <p:cNvPr id="101" name="tx96"/>
            <p:cNvSpPr/>
            <p:nvPr/>
          </p:nvSpPr>
          <p:spPr>
            <a:xfrm rot="-5400000">
              <a:off x="6739611" y="4657844"/>
              <a:ext cx="1007938" cy="134838"/>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Valores em R$</a:t>
              </a:r>
            </a:p>
          </p:txBody>
        </p:sp>
        <p:sp>
          <p:nvSpPr>
            <p:cNvPr id="102" name="tx97"/>
            <p:cNvSpPr/>
            <p:nvPr/>
          </p:nvSpPr>
          <p:spPr>
            <a:xfrm>
              <a:off x="9170840" y="3500008"/>
              <a:ext cx="884128" cy="133052"/>
            </a:xfrm>
            <a:prstGeom prst="rect">
              <a:avLst/>
            </a:prstGeom>
            <a:noFill/>
          </p:spPr>
          <p:txBody>
            <a:bodyPr wrap="none" lIns="0" tIns="0" rIns="0" bIns="0" anchor="ctr" anchorCtr="1"/>
            <a:lstStyle/>
            <a:p>
              <a:pPr marL="0" marR="0" indent="0" algn="l">
                <a:lnSpc>
                  <a:spcPts val="1439"/>
                </a:lnSpc>
                <a:spcBef>
                  <a:spcPts val="0"/>
                </a:spcBef>
                <a:spcAft>
                  <a:spcPts val="0"/>
                </a:spcAft>
              </a:pPr>
              <a:r>
                <a:rPr sz="1439" b="1" dirty="0">
                  <a:solidFill>
                    <a:srgbClr val="000000">
                      <a:alpha val="100000"/>
                    </a:srgbClr>
                  </a:solidFill>
                  <a:latin typeface="Arial"/>
                  <a:cs typeface="Arial"/>
                </a:rPr>
                <a:t>RT mensal</a:t>
              </a:r>
            </a:p>
          </p:txBody>
        </p:sp>
        <p:sp>
          <p:nvSpPr>
            <p:cNvPr id="103" name="rc98"/>
            <p:cNvSpPr/>
            <p:nvPr/>
          </p:nvSpPr>
          <p:spPr>
            <a:xfrm>
              <a:off x="8025706" y="6133605"/>
              <a:ext cx="2785227" cy="358634"/>
            </a:xfrm>
            <a:prstGeom prst="rect">
              <a:avLst/>
            </a:prstGeom>
            <a:solidFill>
              <a:srgbClr val="FFFFFF">
                <a:alpha val="100000"/>
              </a:srgbClr>
            </a:solidFill>
          </p:spPr>
          <p:txBody>
            <a:bodyPr/>
            <a:lstStyle/>
            <a:p>
              <a:endParaRPr/>
            </a:p>
          </p:txBody>
        </p:sp>
        <p:sp>
          <p:nvSpPr>
            <p:cNvPr id="104" name="rc99"/>
            <p:cNvSpPr/>
            <p:nvPr/>
          </p:nvSpPr>
          <p:spPr>
            <a:xfrm>
              <a:off x="8171210" y="6203194"/>
              <a:ext cx="219456" cy="219455"/>
            </a:xfrm>
            <a:prstGeom prst="rect">
              <a:avLst/>
            </a:prstGeom>
          </p:spPr>
          <p:txBody>
            <a:bodyPr/>
            <a:lstStyle/>
            <a:p>
              <a:endParaRPr/>
            </a:p>
          </p:txBody>
        </p:sp>
        <p:sp>
          <p:nvSpPr>
            <p:cNvPr id="105" name="pl100"/>
            <p:cNvSpPr/>
            <p:nvPr/>
          </p:nvSpPr>
          <p:spPr>
            <a:xfrm>
              <a:off x="8193156" y="6312922"/>
              <a:ext cx="175564" cy="0"/>
            </a:xfrm>
            <a:custGeom>
              <a:avLst/>
              <a:gdLst/>
              <a:ahLst/>
              <a:cxnLst/>
              <a:rect l="0" t="0" r="0" b="0"/>
              <a:pathLst>
                <a:path w="175564">
                  <a:moveTo>
                    <a:pt x="0" y="0"/>
                  </a:moveTo>
                  <a:lnTo>
                    <a:pt x="175564" y="0"/>
                  </a:lnTo>
                </a:path>
              </a:pathLst>
            </a:custGeom>
            <a:ln w="13550" cap="flat">
              <a:solidFill>
                <a:srgbClr val="009E3C">
                  <a:alpha val="100000"/>
                </a:srgbClr>
              </a:solidFill>
              <a:prstDash val="solid"/>
              <a:round/>
            </a:ln>
          </p:spPr>
          <p:txBody>
            <a:bodyPr/>
            <a:lstStyle/>
            <a:p>
              <a:endParaRPr/>
            </a:p>
          </p:txBody>
        </p:sp>
        <p:sp>
          <p:nvSpPr>
            <p:cNvPr id="106" name="pl101"/>
            <p:cNvSpPr/>
            <p:nvPr/>
          </p:nvSpPr>
          <p:spPr>
            <a:xfrm>
              <a:off x="8193156" y="6312922"/>
              <a:ext cx="175564" cy="0"/>
            </a:xfrm>
            <a:custGeom>
              <a:avLst/>
              <a:gdLst/>
              <a:ahLst/>
              <a:cxnLst/>
              <a:rect l="0" t="0" r="0" b="0"/>
              <a:pathLst>
                <a:path w="175564">
                  <a:moveTo>
                    <a:pt x="0" y="0"/>
                  </a:moveTo>
                  <a:lnTo>
                    <a:pt x="175564" y="0"/>
                  </a:lnTo>
                </a:path>
              </a:pathLst>
            </a:custGeom>
            <a:ln w="27101" cap="flat">
              <a:solidFill>
                <a:srgbClr val="009E3C">
                  <a:alpha val="100000"/>
                </a:srgbClr>
              </a:solidFill>
              <a:prstDash val="solid"/>
              <a:round/>
            </a:ln>
          </p:spPr>
          <p:txBody>
            <a:bodyPr/>
            <a:lstStyle/>
            <a:p>
              <a:endParaRPr/>
            </a:p>
          </p:txBody>
        </p:sp>
        <p:sp>
          <p:nvSpPr>
            <p:cNvPr id="107" name="rc102"/>
            <p:cNvSpPr/>
            <p:nvPr/>
          </p:nvSpPr>
          <p:spPr>
            <a:xfrm>
              <a:off x="9494235" y="6203194"/>
              <a:ext cx="219456" cy="219455"/>
            </a:xfrm>
            <a:prstGeom prst="rect">
              <a:avLst/>
            </a:prstGeom>
          </p:spPr>
          <p:txBody>
            <a:bodyPr/>
            <a:lstStyle/>
            <a:p>
              <a:endParaRPr/>
            </a:p>
          </p:txBody>
        </p:sp>
        <p:sp>
          <p:nvSpPr>
            <p:cNvPr id="108" name="pl103"/>
            <p:cNvSpPr/>
            <p:nvPr/>
          </p:nvSpPr>
          <p:spPr>
            <a:xfrm>
              <a:off x="9516180" y="6312922"/>
              <a:ext cx="175564" cy="0"/>
            </a:xfrm>
            <a:custGeom>
              <a:avLst/>
              <a:gdLst/>
              <a:ahLst/>
              <a:cxnLst/>
              <a:rect l="0" t="0" r="0" b="0"/>
              <a:pathLst>
                <a:path w="175564">
                  <a:moveTo>
                    <a:pt x="0" y="0"/>
                  </a:moveTo>
                  <a:lnTo>
                    <a:pt x="175564" y="0"/>
                  </a:lnTo>
                </a:path>
              </a:pathLst>
            </a:custGeom>
            <a:ln w="13550" cap="flat">
              <a:solidFill>
                <a:srgbClr val="002E54">
                  <a:alpha val="100000"/>
                </a:srgbClr>
              </a:solidFill>
              <a:prstDash val="solid"/>
              <a:round/>
            </a:ln>
          </p:spPr>
          <p:txBody>
            <a:bodyPr/>
            <a:lstStyle/>
            <a:p>
              <a:endParaRPr/>
            </a:p>
          </p:txBody>
        </p:sp>
        <p:sp>
          <p:nvSpPr>
            <p:cNvPr id="109" name="pl104"/>
            <p:cNvSpPr/>
            <p:nvPr/>
          </p:nvSpPr>
          <p:spPr>
            <a:xfrm>
              <a:off x="9516180" y="6312922"/>
              <a:ext cx="175564" cy="0"/>
            </a:xfrm>
            <a:custGeom>
              <a:avLst/>
              <a:gdLst/>
              <a:ahLst/>
              <a:cxnLst/>
              <a:rect l="0" t="0" r="0" b="0"/>
              <a:pathLst>
                <a:path w="175564">
                  <a:moveTo>
                    <a:pt x="0" y="0"/>
                  </a:moveTo>
                  <a:lnTo>
                    <a:pt x="175564" y="0"/>
                  </a:lnTo>
                </a:path>
              </a:pathLst>
            </a:custGeom>
            <a:ln w="27101" cap="flat">
              <a:solidFill>
                <a:srgbClr val="002E54">
                  <a:alpha val="100000"/>
                </a:srgbClr>
              </a:solidFill>
              <a:prstDash val="solid"/>
              <a:round/>
            </a:ln>
          </p:spPr>
          <p:txBody>
            <a:bodyPr/>
            <a:lstStyle/>
            <a:p>
              <a:endParaRPr/>
            </a:p>
          </p:txBody>
        </p:sp>
        <p:sp>
          <p:nvSpPr>
            <p:cNvPr id="110" name="tx105"/>
            <p:cNvSpPr/>
            <p:nvPr/>
          </p:nvSpPr>
          <p:spPr>
            <a:xfrm>
              <a:off x="8466582" y="6267381"/>
              <a:ext cx="915054"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Acumulado 2023</a:t>
              </a:r>
            </a:p>
          </p:txBody>
        </p:sp>
        <p:sp>
          <p:nvSpPr>
            <p:cNvPr id="111" name="tx106"/>
            <p:cNvSpPr/>
            <p:nvPr/>
          </p:nvSpPr>
          <p:spPr>
            <a:xfrm>
              <a:off x="9789606" y="6267441"/>
              <a:ext cx="915054"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Acumulado 2024</a:t>
              </a:r>
            </a:p>
          </p:txBody>
        </p:sp>
      </p:grpSp>
      <p:graphicFrame>
        <p:nvGraphicFramePr>
          <p:cNvPr id="112" name="Tabela 111"/>
          <p:cNvGraphicFramePr>
            <a:graphicFrameLocks noGrp="1"/>
          </p:cNvGraphicFramePr>
          <p:nvPr>
            <p:extLst>
              <p:ext uri="{D42A27DB-BD31-4B8C-83A1-F6EECF244321}">
                <p14:modId xmlns:p14="http://schemas.microsoft.com/office/powerpoint/2010/main" val="412328039"/>
              </p:ext>
            </p:extLst>
          </p:nvPr>
        </p:nvGraphicFramePr>
        <p:xfrm>
          <a:off x="356616" y="2468880"/>
          <a:ext cx="6192000" cy="3901440"/>
        </p:xfrm>
        <a:graphic>
          <a:graphicData uri="http://schemas.openxmlformats.org/drawingml/2006/table">
            <a:tbl>
              <a:tblPr/>
              <a:tblGrid>
                <a:gridCol w="1080000">
                  <a:extLst>
                    <a:ext uri="{9D8B030D-6E8A-4147-A177-3AD203B41FA5}">
                      <a16:colId xmlns:a16="http://schemas.microsoft.com/office/drawing/2014/main" val="20000"/>
                    </a:ext>
                  </a:extLst>
                </a:gridCol>
                <a:gridCol w="828000">
                  <a:extLst>
                    <a:ext uri="{9D8B030D-6E8A-4147-A177-3AD203B41FA5}">
                      <a16:colId xmlns:a16="http://schemas.microsoft.com/office/drawing/2014/main" val="20001"/>
                    </a:ext>
                  </a:extLst>
                </a:gridCol>
                <a:gridCol w="828000">
                  <a:extLst>
                    <a:ext uri="{9D8B030D-6E8A-4147-A177-3AD203B41FA5}">
                      <a16:colId xmlns:a16="http://schemas.microsoft.com/office/drawing/2014/main" val="20002"/>
                    </a:ext>
                  </a:extLst>
                </a:gridCol>
                <a:gridCol w="72000">
                  <a:extLst>
                    <a:ext uri="{9D8B030D-6E8A-4147-A177-3AD203B41FA5}">
                      <a16:colId xmlns:a16="http://schemas.microsoft.com/office/drawing/2014/main" val="20003"/>
                    </a:ext>
                  </a:extLst>
                </a:gridCol>
                <a:gridCol w="828000">
                  <a:extLst>
                    <a:ext uri="{9D8B030D-6E8A-4147-A177-3AD203B41FA5}">
                      <a16:colId xmlns:a16="http://schemas.microsoft.com/office/drawing/2014/main" val="20004"/>
                    </a:ext>
                  </a:extLst>
                </a:gridCol>
                <a:gridCol w="828000">
                  <a:extLst>
                    <a:ext uri="{9D8B030D-6E8A-4147-A177-3AD203B41FA5}">
                      <a16:colId xmlns:a16="http://schemas.microsoft.com/office/drawing/2014/main" val="20005"/>
                    </a:ext>
                  </a:extLst>
                </a:gridCol>
                <a:gridCol w="72000">
                  <a:extLst>
                    <a:ext uri="{9D8B030D-6E8A-4147-A177-3AD203B41FA5}">
                      <a16:colId xmlns:a16="http://schemas.microsoft.com/office/drawing/2014/main" val="20006"/>
                    </a:ext>
                  </a:extLst>
                </a:gridCol>
                <a:gridCol w="828000">
                  <a:extLst>
                    <a:ext uri="{9D8B030D-6E8A-4147-A177-3AD203B41FA5}">
                      <a16:colId xmlns:a16="http://schemas.microsoft.com/office/drawing/2014/main" val="20007"/>
                    </a:ext>
                  </a:extLst>
                </a:gridCol>
                <a:gridCol w="828000">
                  <a:extLst>
                    <a:ext uri="{9D8B030D-6E8A-4147-A177-3AD203B41FA5}">
                      <a16:colId xmlns:a16="http://schemas.microsoft.com/office/drawing/2014/main" val="20008"/>
                    </a:ext>
                  </a:extLst>
                </a:gridCol>
              </a:tblGrid>
              <a:tr h="228600">
                <a:tc rowSpan="2">
                  <a:txBody>
                    <a:bodyPr/>
                    <a:lstStyle/>
                    <a:p>
                      <a:pPr marL="25400" marR="25400" algn="ctr">
                        <a:lnSpc>
                          <a:spcPct val="100000"/>
                        </a:lnSpc>
                        <a:spcBef>
                          <a:spcPts val="0"/>
                        </a:spcBef>
                        <a:spcAft>
                          <a:spcPts val="0"/>
                        </a:spcAft>
                        <a:buNone/>
                      </a:pPr>
                      <a:r>
                        <a:rPr sz="1100" b="0" i="0" u="none" cap="none" dirty="0" err="1">
                          <a:solidFill>
                            <a:srgbClr val="FFFFFF">
                              <a:alpha val="100000"/>
                            </a:srgbClr>
                          </a:solidFill>
                          <a:latin typeface="Calibri"/>
                          <a:cs typeface="Calibri"/>
                          <a:sym typeface="Calibri"/>
                        </a:rPr>
                        <a:t>Arrecadação</a:t>
                      </a:r>
                      <a:endParaRPr sz="1100" b="0" i="0" u="none" cap="none" dirty="0">
                        <a:solidFill>
                          <a:srgbClr val="FFFFFF">
                            <a:alpha val="100000"/>
                          </a:srgbClr>
                        </a:solidFill>
                        <a:latin typeface="Calibri"/>
                        <a:cs typeface="Calibri"/>
                        <a:sym typeface="Calibri"/>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Mensal</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Mensal</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Acumulado (Ano)</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Acumulado (Ano)</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a:txBody>
                    <a:bodyPr/>
                    <a:lstStyle/>
                    <a:p>
                      <a:pPr marL="25400" marR="25400" algn="ct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25400" marR="25400" algn="ctr">
                        <a:lnSpc>
                          <a:spcPct val="100000"/>
                        </a:lnSpc>
                        <a:spcBef>
                          <a:spcPts val="0"/>
                        </a:spcBef>
                        <a:spcAft>
                          <a:spcPts val="0"/>
                        </a:spcAft>
                        <a:buNone/>
                      </a:pPr>
                      <a:r>
                        <a:rPr sz="1100" b="0" i="0" u="none" cap="none" dirty="0" err="1">
                          <a:solidFill>
                            <a:srgbClr val="FFFFFF">
                              <a:alpha val="100000"/>
                            </a:srgbClr>
                          </a:solidFill>
                          <a:latin typeface="Calibri"/>
                          <a:cs typeface="Calibri"/>
                          <a:sym typeface="Calibri"/>
                        </a:rPr>
                        <a:t>Diferença</a:t>
                      </a:r>
                      <a:r>
                        <a:rPr sz="1100" b="0" i="0" u="none" cap="none" dirty="0">
                          <a:solidFill>
                            <a:srgbClr val="FFFFFF">
                              <a:alpha val="100000"/>
                            </a:srgbClr>
                          </a:solidFill>
                          <a:latin typeface="Calibri"/>
                          <a:cs typeface="Calibri"/>
                          <a:sym typeface="Calibri"/>
                        </a:rPr>
                        <a:t> (%)</a:t>
                      </a:r>
                      <a:endParaRPr lang="pt-BR" sz="1100" b="0" i="0" u="none" cap="none" dirty="0">
                        <a:solidFill>
                          <a:srgbClr val="FFFFFF">
                            <a:alpha val="100000"/>
                          </a:srgbClr>
                        </a:solidFill>
                        <a:latin typeface="Calibri"/>
                        <a:cs typeface="Calibri"/>
                        <a:sym typeface="Calibri"/>
                      </a:endParaRPr>
                    </a:p>
                    <a:p>
                      <a:pPr marL="25400" marR="25400" algn="ctr">
                        <a:lnSpc>
                          <a:spcPct val="100000"/>
                        </a:lnSpc>
                        <a:spcBef>
                          <a:spcPts val="0"/>
                        </a:spcBef>
                        <a:spcAft>
                          <a:spcPts val="0"/>
                        </a:spcAft>
                        <a:buNone/>
                      </a:pPr>
                      <a:r>
                        <a:rPr sz="1100" b="0" i="0" u="none" cap="none" dirty="0" err="1">
                          <a:solidFill>
                            <a:srgbClr val="FFFFFF">
                              <a:alpha val="100000"/>
                            </a:srgbClr>
                          </a:solidFill>
                          <a:latin typeface="Calibri"/>
                          <a:cs typeface="Calibri"/>
                          <a:sym typeface="Calibri"/>
                        </a:rPr>
                        <a:t>Igual</a:t>
                      </a:r>
                      <a:r>
                        <a:rPr sz="1100" b="0" i="0" u="none" cap="none" dirty="0">
                          <a:solidFill>
                            <a:srgbClr val="FFFFFF">
                              <a:alpha val="100000"/>
                            </a:srgbClr>
                          </a:solidFill>
                          <a:latin typeface="Calibri"/>
                          <a:cs typeface="Calibri"/>
                          <a:sym typeface="Calibri"/>
                        </a:rPr>
                        <a:t> </a:t>
                      </a:r>
                      <a:r>
                        <a:rPr sz="1100" b="0" i="0" u="none" cap="none" dirty="0" err="1">
                          <a:solidFill>
                            <a:srgbClr val="FFFFFF">
                              <a:alpha val="100000"/>
                            </a:srgbClr>
                          </a:solidFill>
                          <a:latin typeface="Calibri"/>
                          <a:cs typeface="Calibri"/>
                          <a:sym typeface="Calibri"/>
                        </a:rPr>
                        <a:t>periodo</a:t>
                      </a:r>
                      <a:endParaRPr sz="1100" b="0" i="0" u="none" cap="none" dirty="0">
                        <a:solidFill>
                          <a:srgbClr val="FFFFFF">
                            <a:alpha val="100000"/>
                          </a:srgbClr>
                        </a:solidFill>
                        <a:latin typeface="Calibri"/>
                        <a:cs typeface="Calibri"/>
                        <a:sym typeface="Calibri"/>
                      </a:endParaRP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Diferença (%) - Igual periodo</a:t>
                      </a:r>
                    </a:p>
                  </a:txBody>
                  <a:tcPr marL="0" marR="0" marT="0" marB="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extLst>
                  <a:ext uri="{0D108BD9-81ED-4DB2-BD59-A6C34878D82A}">
                    <a16:rowId xmlns:a16="http://schemas.microsoft.com/office/drawing/2014/main" val="10000"/>
                  </a:ext>
                </a:extLst>
              </a:tr>
              <a:tr h="228600">
                <a:tc vMerge="1">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Arrecadação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2023</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2024</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2023</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2024</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Mensal</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100" b="0" i="0" u="none" cap="none">
                          <a:solidFill>
                            <a:srgbClr val="FFFFFF">
                              <a:alpha val="100000"/>
                            </a:srgbClr>
                          </a:solidFill>
                          <a:latin typeface="Calibri"/>
                          <a:cs typeface="Calibri"/>
                          <a:sym typeface="Calibri"/>
                        </a:rPr>
                        <a:t>Acumulado</a:t>
                      </a:r>
                    </a:p>
                  </a:txBody>
                  <a:tcPr marL="0" marR="0" marT="0" marB="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extLst>
                  <a:ext uri="{0D108BD9-81ED-4DB2-BD59-A6C34878D82A}">
                    <a16:rowId xmlns:a16="http://schemas.microsoft.com/office/drawing/2014/main" val="10001"/>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Janeiro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3.035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3.478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3.035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3.478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14,61 %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14,61 %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2"/>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Fevereiro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3.048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3.361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6.083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6.840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10,28 %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12,44 %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3"/>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Março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dirty="0">
                          <a:solidFill>
                            <a:srgbClr val="333333">
                              <a:alpha val="100000"/>
                            </a:srgbClr>
                          </a:solidFill>
                          <a:latin typeface="Calibri"/>
                          <a:cs typeface="Arial"/>
                          <a:sym typeface="Arial"/>
                        </a:rPr>
                        <a:t>3.190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3.090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9.273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9.930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BF1E2E">
                              <a:alpha val="100000"/>
                            </a:srgbClr>
                          </a:solidFill>
                          <a:latin typeface="Calibri"/>
                          <a:cs typeface="Arial"/>
                          <a:sym typeface="Arial"/>
                        </a:rPr>
                        <a:t>-3,14 %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7,08 %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4"/>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Abril</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3.365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3.515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12.638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13.445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4,48 %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6,39 %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5"/>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Maio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3.240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3.792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15.878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17.237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17,06 %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8,56 %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6"/>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Junho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3.140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3.661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19.017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20.899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16,61 %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9,89 %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7"/>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Julho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3.248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3.737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22.265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24.636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15,08 %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10,65 %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8"/>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Agosto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3.218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25.483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9"/>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Setembro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3.336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28.819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10"/>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Outubro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3.799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32.618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1"/>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Novembro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3.920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36.537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12"/>
                  </a:ext>
                </a:extLst>
              </a:tr>
              <a:tr h="252000">
                <a:tc>
                  <a:txBody>
                    <a:bodyPr/>
                    <a:lstStyle/>
                    <a:p>
                      <a:pPr marL="101600" marR="25400" algn="l">
                        <a:lnSpc>
                          <a:spcPct val="100000"/>
                        </a:lnSpc>
                        <a:spcBef>
                          <a:spcPts val="0"/>
                        </a:spcBef>
                        <a:spcAft>
                          <a:spcPts val="0"/>
                        </a:spcAft>
                        <a:buNone/>
                      </a:pPr>
                      <a:r>
                        <a:rPr sz="1100" b="0" i="0" u="none" cap="none">
                          <a:solidFill>
                            <a:srgbClr val="333333">
                              <a:alpha val="100000"/>
                            </a:srgbClr>
                          </a:solidFill>
                          <a:latin typeface="Calibri"/>
                          <a:cs typeface="Arial"/>
                          <a:sym typeface="Arial"/>
                        </a:rPr>
                        <a:t>Dezembro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3.885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40.423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dirty="0">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100" b="0" i="0" u="none" cap="none" dirty="0">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3"/>
                  </a:ext>
                </a:extLst>
              </a:tr>
            </a:tbl>
          </a:graphicData>
        </a:graphic>
      </p:graphicFrame>
      <p:sp>
        <p:nvSpPr>
          <p:cNvPr id="113" name="Espaço Reservado para Conteúdo 112"/>
          <p:cNvSpPr>
            <a:spLocks noGrp="1"/>
          </p:cNvSpPr>
          <p:nvPr>
            <p:ph/>
          </p:nvPr>
        </p:nvSpPr>
        <p:spPr>
          <a:xfrm>
            <a:off x="2985949" y="2194560"/>
            <a:ext cx="3657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
        <p:nvSpPr>
          <p:cNvPr id="114" name="Espaço Reservado para Conteúdo 113"/>
          <p:cNvSpPr>
            <a:spLocks noGrp="1"/>
          </p:cNvSpPr>
          <p:nvPr>
            <p:ph/>
          </p:nvPr>
        </p:nvSpPr>
        <p:spPr>
          <a:xfrm>
            <a:off x="356616" y="109728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R$ 24,64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Realizado até jul/24</a:t>
            </a:r>
          </a:p>
          <a:p>
            <a:pPr marL="0" marR="0" algn="ctr">
              <a:lnSpc>
                <a:spcPct val="100000"/>
              </a:lnSpc>
              <a:spcBef>
                <a:spcPts val="0"/>
              </a:spcBef>
              <a:spcAft>
                <a:spcPts val="0"/>
              </a:spcAft>
              <a:buNone/>
            </a:pPr>
            <a:r>
              <a:rPr sz="1050" b="0" i="0" u="none" cap="none">
                <a:solidFill>
                  <a:srgbClr val="FFFFFF">
                    <a:alpha val="100000"/>
                  </a:srgbClr>
                </a:solidFill>
                <a:latin typeface="Arial"/>
                <a:cs typeface="Arial"/>
                <a:sym typeface="Arial"/>
              </a:rPr>
              <a:t>(Acum. jan/24 a jul/24)</a:t>
            </a:r>
          </a:p>
        </p:txBody>
      </p:sp>
      <p:sp>
        <p:nvSpPr>
          <p:cNvPr id="115" name="Espaço Reservado para Conteúdo 114"/>
          <p:cNvSpPr>
            <a:spLocks noGrp="1"/>
          </p:cNvSpPr>
          <p:nvPr>
            <p:ph/>
          </p:nvPr>
        </p:nvSpPr>
        <p:spPr>
          <a:xfrm>
            <a:off x="3657600" y="1097280"/>
            <a:ext cx="2871216" cy="822960"/>
          </a:xfrm>
          <a:solidFill>
            <a:srgbClr val="008E52">
              <a:alpha val="100000"/>
            </a:srgbClr>
          </a:solidFill>
        </p:spPr>
        <p:txBody>
          <a:bodyPr/>
          <a:lstStyle/>
          <a:p>
            <a:pPr marL="0" marR="0" algn="ctr">
              <a:lnSpc>
                <a:spcPct val="100000"/>
              </a:lnSpc>
              <a:spcBef>
                <a:spcPts val="0"/>
              </a:spcBef>
              <a:spcAft>
                <a:spcPts val="0"/>
              </a:spcAft>
              <a:buNone/>
            </a:pPr>
            <a:r>
              <a:rPr sz="1800" b="1" i="0" u="none" cap="none">
                <a:solidFill>
                  <a:srgbClr val="FFFFFF">
                    <a:alpha val="100000"/>
                  </a:srgbClr>
                </a:solidFill>
                <a:latin typeface="Arial"/>
                <a:cs typeface="Arial"/>
                <a:sym typeface="Arial"/>
              </a:rPr>
              <a:t>R$ 3,74 bi</a:t>
            </a:r>
          </a:p>
          <a:p>
            <a:pPr marL="0" marR="0" algn="ctr">
              <a:lnSpc>
                <a:spcPct val="100000"/>
              </a:lnSpc>
              <a:spcBef>
                <a:spcPts val="0"/>
              </a:spcBef>
              <a:spcAft>
                <a:spcPts val="0"/>
              </a:spcAft>
              <a:buNone/>
            </a:pPr>
            <a:r>
              <a:rPr sz="1600" b="0" i="0" u="none" cap="none">
                <a:solidFill>
                  <a:srgbClr val="FFFFFF">
                    <a:alpha val="100000"/>
                  </a:srgbClr>
                </a:solidFill>
                <a:latin typeface="Arial"/>
                <a:cs typeface="Arial"/>
                <a:sym typeface="Arial"/>
              </a:rPr>
              <a:t>Realizado em jul/24</a:t>
            </a:r>
          </a:p>
        </p:txBody>
      </p:sp>
      <p:sp>
        <p:nvSpPr>
          <p:cNvPr id="116" name="Espaço Reservado para Data 3">
            <a:extLst>
              <a:ext uri="{FF2B5EF4-FFF2-40B4-BE49-F238E27FC236}">
                <a16:creationId xmlns:a16="http://schemas.microsoft.com/office/drawing/2014/main" id="{F4D775FD-E983-417E-9B3B-00817D4BA397}"/>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244289" y="112354"/>
            <a:ext cx="6766112" cy="438149"/>
          </a:xfrm>
        </p:spPr>
        <p:txBody>
          <a:bodyPr/>
          <a:lstStyle/>
          <a:p>
            <a:r>
              <a:rPr dirty="0"/>
              <a:t>Cenários da Receita Orçamentária</a:t>
            </a:r>
          </a:p>
        </p:txBody>
      </p:sp>
      <p:sp>
        <p:nvSpPr>
          <p:cNvPr id="3" name="Subtítulo 2"/>
          <p:cNvSpPr>
            <a:spLocks noGrp="1"/>
          </p:cNvSpPr>
          <p:nvPr>
            <p:ph type="subTitle" idx="13"/>
          </p:nvPr>
        </p:nvSpPr>
        <p:spPr>
          <a:xfrm>
            <a:off x="244288" y="487600"/>
            <a:ext cx="10515600" cy="392113"/>
          </a:xfrm>
        </p:spPr>
        <p:txBody>
          <a:bodyPr/>
          <a:lstStyle/>
          <a:p>
            <a:r>
              <a:t>Resultado em julho de 2024</a:t>
            </a:r>
          </a:p>
        </p:txBody>
      </p:sp>
      <p:sp>
        <p:nvSpPr>
          <p:cNvPr id="5" name="Espaço Reservado para Rodapé 4"/>
          <p:cNvSpPr>
            <a:spLocks noGrp="1"/>
          </p:cNvSpPr>
          <p:nvPr>
            <p:ph type="ftr" sz="quarter" idx="11"/>
          </p:nvPr>
        </p:nvSpPr>
        <p:spPr>
          <a:xfrm>
            <a:off x="7368988" y="6619873"/>
            <a:ext cx="4114800" cy="183795"/>
          </a:xfrm>
        </p:spPr>
        <p:txBody>
          <a:bodyPr/>
          <a:lstStyle/>
          <a:p>
            <a:r>
              <a:t>Boletim Econômico | Secretaria de Estado da Economia</a:t>
            </a:r>
          </a:p>
        </p:txBody>
      </p:sp>
      <p:sp>
        <p:nvSpPr>
          <p:cNvPr id="6" name="Espaço Reservado para Número de Slide 5"/>
          <p:cNvSpPr>
            <a:spLocks noGrp="1"/>
          </p:cNvSpPr>
          <p:nvPr>
            <p:ph type="sldNum" sz="quarter" idx="12"/>
          </p:nvPr>
        </p:nvSpPr>
        <p:spPr>
          <a:xfrm>
            <a:off x="11483788" y="6629379"/>
            <a:ext cx="708212" cy="174289"/>
          </a:xfrm>
        </p:spPr>
        <p:txBody>
          <a:bodyPr/>
          <a:lstStyle/>
          <a:p>
            <a:fld id="{FAACE0D2-E678-453C-8082-E08B461DE721}" type="slidenum">
              <a:rPr/>
              <a:t>6</a:t>
            </a:fld>
            <a:endParaRPr/>
          </a:p>
        </p:txBody>
      </p:sp>
      <p:graphicFrame>
        <p:nvGraphicFramePr>
          <p:cNvPr id="7" name="Tabela 6"/>
          <p:cNvGraphicFramePr>
            <a:graphicFrameLocks noGrp="1"/>
          </p:cNvGraphicFramePr>
          <p:nvPr/>
        </p:nvGraphicFramePr>
        <p:xfrm>
          <a:off x="457200" y="914400"/>
          <a:ext cx="11052000" cy="5181600"/>
        </p:xfrm>
        <a:graphic>
          <a:graphicData uri="http://schemas.openxmlformats.org/drawingml/2006/table">
            <a:tbl>
              <a:tblPr/>
              <a:tblGrid>
                <a:gridCol w="44640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144000">
                  <a:extLst>
                    <a:ext uri="{9D8B030D-6E8A-4147-A177-3AD203B41FA5}">
                      <a16:colId xmlns:a16="http://schemas.microsoft.com/office/drawing/2014/main" val="20002"/>
                    </a:ext>
                  </a:extLst>
                </a:gridCol>
                <a:gridCol w="1260000">
                  <a:extLst>
                    <a:ext uri="{9D8B030D-6E8A-4147-A177-3AD203B41FA5}">
                      <a16:colId xmlns:a16="http://schemas.microsoft.com/office/drawing/2014/main" val="20003"/>
                    </a:ext>
                  </a:extLst>
                </a:gridCol>
                <a:gridCol w="1260000">
                  <a:extLst>
                    <a:ext uri="{9D8B030D-6E8A-4147-A177-3AD203B41FA5}">
                      <a16:colId xmlns:a16="http://schemas.microsoft.com/office/drawing/2014/main" val="20004"/>
                    </a:ext>
                  </a:extLst>
                </a:gridCol>
                <a:gridCol w="144000">
                  <a:extLst>
                    <a:ext uri="{9D8B030D-6E8A-4147-A177-3AD203B41FA5}">
                      <a16:colId xmlns:a16="http://schemas.microsoft.com/office/drawing/2014/main" val="20005"/>
                    </a:ext>
                  </a:extLst>
                </a:gridCol>
                <a:gridCol w="1260000">
                  <a:extLst>
                    <a:ext uri="{9D8B030D-6E8A-4147-A177-3AD203B41FA5}">
                      <a16:colId xmlns:a16="http://schemas.microsoft.com/office/drawing/2014/main" val="20006"/>
                    </a:ext>
                  </a:extLst>
                </a:gridCol>
                <a:gridCol w="1260000">
                  <a:extLst>
                    <a:ext uri="{9D8B030D-6E8A-4147-A177-3AD203B41FA5}">
                      <a16:colId xmlns:a16="http://schemas.microsoft.com/office/drawing/2014/main" val="20007"/>
                    </a:ext>
                  </a:extLst>
                </a:gridCol>
              </a:tblGrid>
              <a:tr h="144000">
                <a:tc rowSpan="2">
                  <a:txBody>
                    <a:bodyPr/>
                    <a:lstStyle/>
                    <a:p>
                      <a:pPr marL="25400" marR="25400" algn="l">
                        <a:lnSpc>
                          <a:spcPct val="100000"/>
                        </a:lnSpc>
                        <a:spcBef>
                          <a:spcPts val="0"/>
                        </a:spcBef>
                        <a:spcAft>
                          <a:spcPts val="0"/>
                        </a:spcAft>
                        <a:buNone/>
                      </a:pPr>
                      <a:r>
                        <a:rPr sz="1200" b="0" i="0" u="none" cap="none">
                          <a:solidFill>
                            <a:srgbClr val="FFFFFF">
                              <a:alpha val="100000"/>
                            </a:srgbClr>
                          </a:solidFill>
                          <a:latin typeface="Calibri"/>
                          <a:cs typeface="Calibri"/>
                          <a:sym typeface="Calibri"/>
                        </a:rPr>
                        <a:t>RECEITAS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rowSpan="2">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LOA 2024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Realizado até julho</a:t>
                      </a:r>
                    </a:p>
                  </a:txBody>
                  <a:tcPr marL="0" marR="0" marT="0" marB="0" anchor="ctr">
                    <a:lnL w="0" cap="flat" cmpd="sng" algn="ctr">
                      <a:noFill/>
                      <a:prstDash val="solid"/>
                    </a:lnL>
                    <a:lnR w="0" cap="flat" cmpd="sng" algn="ctr">
                      <a:noFill/>
                      <a:prstDash val="solid"/>
                    </a:lnR>
                    <a:lnT w="0" cap="flat" cmpd="sng" algn="ctr">
                      <a:noFill/>
                      <a:prstDash val="solid"/>
                    </a:lnT>
                    <a:lnB w="12700" cap="flat" cmpd="sng" algn="ctr">
                      <a:solidFill>
                        <a:srgbClr val="FFFFFF">
                          <a:alpha val="100000"/>
                        </a:srgbClr>
                      </a:solidFill>
                      <a:prstDash val="solid"/>
                    </a:lnB>
                    <a:solidFill>
                      <a:srgbClr val="008E52">
                        <a:alpha val="100000"/>
                      </a:srgbClr>
                    </a:solidFill>
                  </a:tcPr>
                </a:tc>
                <a:tc hMerge="1">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Realizado até julho</a:t>
                      </a:r>
                    </a:p>
                  </a:txBody>
                  <a:tcPr marL="0" marR="0" marT="0" marB="0" anchor="ctr">
                    <a:lnL w="0" cap="flat" cmpd="sng" algn="ctr">
                      <a:noFill/>
                      <a:prstDash val="solid"/>
                    </a:lnL>
                    <a:lnR w="0" cap="flat" cmpd="sng" algn="ctr">
                      <a:noFill/>
                      <a:prstDash val="solid"/>
                    </a:lnR>
                    <a:lnT w="0" cap="flat" cmpd="sng" algn="ctr">
                      <a:noFill/>
                      <a:prstDash val="solid"/>
                    </a:lnT>
                    <a:lnB w="12700" cap="flat" cmpd="sng" algn="ctr">
                      <a:solidFill>
                        <a:srgbClr val="FFFFFF">
                          <a:alpha val="100000"/>
                        </a:srgbClr>
                      </a:solidFill>
                      <a:prstDash val="solid"/>
                    </a:lnB>
                    <a:solidFill>
                      <a:srgbClr val="008E52">
                        <a:alpha val="100000"/>
                      </a:srgbClr>
                    </a:solidFill>
                  </a:tcPr>
                </a:tc>
                <a:tc>
                  <a:txBody>
                    <a:bodyPr/>
                    <a:lstStyle/>
                    <a:p>
                      <a:pPr marL="25400" marR="25400" algn="ctr">
                        <a:lnSpc>
                          <a:spcPct val="100000"/>
                        </a:lnSpc>
                        <a:spcBef>
                          <a:spcPts val="0"/>
                        </a:spcBef>
                        <a:spcAft>
                          <a:spcPts val="0"/>
                        </a:spcAft>
                        <a:buNone/>
                      </a:pPr>
                      <a:endParaRP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Acum24/Acum23</a:t>
                      </a:r>
                    </a:p>
                  </a:txBody>
                  <a:tcPr marL="0" marR="0" marT="0" marB="0" anchor="ctr">
                    <a:lnL w="0" cap="flat" cmpd="sng" algn="ctr">
                      <a:noFill/>
                      <a:prstDash val="solid"/>
                    </a:lnL>
                    <a:lnR w="0" cap="flat" cmpd="sng" algn="ctr">
                      <a:noFill/>
                      <a:prstDash val="solid"/>
                    </a:lnR>
                    <a:lnT w="0" cap="flat" cmpd="sng" algn="ctr">
                      <a:noFill/>
                      <a:prstDash val="solid"/>
                    </a:lnT>
                    <a:lnB w="12700" cap="flat" cmpd="sng" algn="ctr">
                      <a:solidFill>
                        <a:srgbClr val="FFFFFF">
                          <a:alpha val="100000"/>
                        </a:srgbClr>
                      </a:solidFill>
                      <a:prstDash val="solid"/>
                    </a:lnB>
                    <a:solidFill>
                      <a:srgbClr val="008E52">
                        <a:alpha val="100000"/>
                      </a:srgbClr>
                    </a:solidFill>
                  </a:tcPr>
                </a:tc>
                <a:tc hMerge="1">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Acum24/Acum23</a:t>
                      </a:r>
                    </a:p>
                  </a:txBody>
                  <a:tcPr marL="0" marR="0" marT="0" marB="0" anchor="ctr">
                    <a:lnL w="0" cap="flat" cmpd="sng" algn="ctr">
                      <a:noFill/>
                      <a:prstDash val="solid"/>
                    </a:lnL>
                    <a:lnR w="0" cap="flat" cmpd="sng" algn="ctr">
                      <a:noFill/>
                      <a:prstDash val="solid"/>
                    </a:lnR>
                    <a:lnT w="0" cap="flat" cmpd="sng" algn="ctr">
                      <a:noFill/>
                      <a:prstDash val="solid"/>
                    </a:lnT>
                    <a:lnB w="12700" cap="flat" cmpd="sng" algn="ctr">
                      <a:solidFill>
                        <a:srgbClr val="FFFFFF">
                          <a:alpha val="100000"/>
                        </a:srgbClr>
                      </a:solidFill>
                      <a:prstDash val="solid"/>
                    </a:lnB>
                    <a:solidFill>
                      <a:srgbClr val="008E52">
                        <a:alpha val="100000"/>
                      </a:srgbClr>
                    </a:solidFill>
                  </a:tcPr>
                </a:tc>
                <a:extLst>
                  <a:ext uri="{0D108BD9-81ED-4DB2-BD59-A6C34878D82A}">
                    <a16:rowId xmlns:a16="http://schemas.microsoft.com/office/drawing/2014/main" val="10000"/>
                  </a:ext>
                </a:extLst>
              </a:tr>
              <a:tr h="144000">
                <a:tc vMerge="1">
                  <a:txBody>
                    <a:bodyPr/>
                    <a:lstStyle/>
                    <a:p>
                      <a:pPr marL="25400" marR="25400" algn="l">
                        <a:lnSpc>
                          <a:spcPct val="100000"/>
                        </a:lnSpc>
                        <a:spcBef>
                          <a:spcPts val="0"/>
                        </a:spcBef>
                        <a:spcAft>
                          <a:spcPts val="0"/>
                        </a:spcAft>
                        <a:buNone/>
                      </a:pPr>
                      <a:r>
                        <a:rPr sz="1200" b="0" i="0" u="none" cap="none">
                          <a:solidFill>
                            <a:srgbClr val="FFFFFF">
                              <a:alpha val="100000"/>
                            </a:srgbClr>
                          </a:solidFill>
                          <a:latin typeface="Calibri"/>
                          <a:cs typeface="Calibri"/>
                          <a:sym typeface="Calibri"/>
                        </a:rPr>
                        <a:t>RECEITAS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vMerge="1">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LOA 2024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Acumulado 2023</a:t>
                      </a:r>
                    </a:p>
                  </a:txBody>
                  <a:tcPr marL="0" marR="0" marT="0" marB="0" anchor="ctr">
                    <a:lnL w="0" cap="flat" cmpd="sng" algn="ctr">
                      <a:noFill/>
                      <a:prstDash val="solid"/>
                    </a:lnL>
                    <a:lnR w="0" cap="flat" cmpd="sng" algn="ctr">
                      <a:noFill/>
                      <a:prstDash val="solid"/>
                    </a:lnR>
                    <a:lnT w="1270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Acumulado 2024</a:t>
                      </a:r>
                    </a:p>
                  </a:txBody>
                  <a:tcPr marL="0" marR="0" marT="0" marB="0" anchor="ctr">
                    <a:lnL w="0" cap="flat" cmpd="sng" algn="ctr">
                      <a:noFill/>
                      <a:prstDash val="solid"/>
                    </a:lnL>
                    <a:lnR w="0" cap="flat" cmpd="sng" algn="ctr">
                      <a:noFill/>
                      <a:prstDash val="solid"/>
                    </a:lnR>
                    <a:lnT w="1270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Dif. (R$)</a:t>
                      </a:r>
                    </a:p>
                  </a:txBody>
                  <a:tcPr marL="0" marR="0" marT="0" marB="0" anchor="ctr">
                    <a:lnL w="0" cap="flat" cmpd="sng" algn="ctr">
                      <a:noFill/>
                      <a:prstDash val="solid"/>
                    </a:lnL>
                    <a:lnR w="0" cap="flat" cmpd="sng" algn="ctr">
                      <a:noFill/>
                      <a:prstDash val="solid"/>
                    </a:lnR>
                    <a:lnT w="1270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25400" marR="25400" algn="ctr">
                        <a:lnSpc>
                          <a:spcPct val="100000"/>
                        </a:lnSpc>
                        <a:spcBef>
                          <a:spcPts val="0"/>
                        </a:spcBef>
                        <a:spcAft>
                          <a:spcPts val="0"/>
                        </a:spcAft>
                        <a:buNone/>
                      </a:pPr>
                      <a:r>
                        <a:rPr sz="1200" b="0" i="0" u="none" cap="none">
                          <a:solidFill>
                            <a:srgbClr val="FFFFFF">
                              <a:alpha val="100000"/>
                            </a:srgbClr>
                          </a:solidFill>
                          <a:latin typeface="Calibri"/>
                          <a:cs typeface="Calibri"/>
                          <a:sym typeface="Calibri"/>
                        </a:rPr>
                        <a:t>Dif. (%)</a:t>
                      </a:r>
                    </a:p>
                  </a:txBody>
                  <a:tcPr marL="0" marR="0" marT="0" marB="0" anchor="ctr">
                    <a:lnL w="0" cap="flat" cmpd="sng" algn="ctr">
                      <a:noFill/>
                      <a:prstDash val="solid"/>
                    </a:lnL>
                    <a:lnR w="0" cap="flat" cmpd="sng" algn="ctr">
                      <a:noFill/>
                      <a:prstDash val="solid"/>
                    </a:lnR>
                    <a:lnT w="12700" cap="flat" cmpd="sng" algn="ctr">
                      <a:solidFill>
                        <a:srgbClr val="FFFFFF">
                          <a:alpha val="100000"/>
                        </a:srgbClr>
                      </a:solidFill>
                      <a:prstDash val="solid"/>
                    </a:lnT>
                    <a:lnB w="0" cap="flat" cmpd="sng" algn="ctr">
                      <a:noFill/>
                      <a:prstDash val="solid"/>
                    </a:lnB>
                    <a:solidFill>
                      <a:srgbClr val="008E52">
                        <a:alpha val="100000"/>
                      </a:srgbClr>
                    </a:solidFill>
                  </a:tcPr>
                </a:tc>
                <a:extLst>
                  <a:ext uri="{0D108BD9-81ED-4DB2-BD59-A6C34878D82A}">
                    <a16:rowId xmlns:a16="http://schemas.microsoft.com/office/drawing/2014/main" val="10001"/>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1. RECEITAS CORRENTES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40.622,72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22.187,67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24.493,95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2.306,28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10,4 %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2"/>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1.1. IMPOSTOS, TAXAS E CONTRIBUIÇÕES DE MELHORIA</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23.444,62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12.035,05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14.087,30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2.052,25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17,1 %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3"/>
                  </a:ext>
                </a:extLst>
              </a:tr>
              <a:tr h="144000">
                <a:tc>
                  <a:txBody>
                    <a:bodyPr/>
                    <a:lstStyle/>
                    <a:p>
                      <a:pPr marL="101600" marR="25400" algn="l">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ICMS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15.331,23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8.061,60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9.886,05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1.824,45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22,6 %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4"/>
                  </a:ext>
                </a:extLst>
              </a:tr>
              <a:tr h="144000">
                <a:tc>
                  <a:txBody>
                    <a:bodyPr/>
                    <a:lstStyle/>
                    <a:p>
                      <a:pPr marL="101600" marR="25400" algn="l">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IPVA</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1.298,41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509,69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565,18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55,50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10,9 %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05"/>
                  </a:ext>
                </a:extLst>
              </a:tr>
              <a:tr h="144000">
                <a:tc>
                  <a:txBody>
                    <a:bodyPr/>
                    <a:lstStyle/>
                    <a:p>
                      <a:pPr marL="101600" marR="25400" algn="l">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ITCD</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902,87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595,13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458,77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BF1E2E">
                              <a:alpha val="100000"/>
                            </a:srgbClr>
                          </a:solidFill>
                          <a:latin typeface="Calibri"/>
                          <a:cs typeface="Arial"/>
                          <a:sym typeface="Arial"/>
                        </a:rPr>
                        <a:t>-136,36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BF1E2E">
                              <a:alpha val="100000"/>
                            </a:srgbClr>
                          </a:solidFill>
                          <a:latin typeface="Calibri"/>
                          <a:cs typeface="Arial"/>
                          <a:sym typeface="Arial"/>
                        </a:rPr>
                        <a:t>-22,9 %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06"/>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IRRF</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2.633,38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1.334,77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1.497,43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162,66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12,2 %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07"/>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Outras receitas tributárias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3.278,73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1.533,86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1.679,86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146,00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9,5 %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08"/>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1.2. CONTRIBUIÇÕES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1.767,87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917,90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1.015,05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97,14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10,6 %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9"/>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1.3. RECEITA PATRIMONIAL</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1.397,43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1.140,72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1.301,36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160,64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14,1 %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0"/>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1.4. RECEITA AGROPECUÁRIA</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0,40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0,40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1"/>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1.5. RECEITA INDUSTRIAL</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2"/>
                  </a:ext>
                </a:extLst>
              </a:tr>
              <a:tr h="144000">
                <a:tc>
                  <a:txBody>
                    <a:bodyPr/>
                    <a:lstStyle/>
                    <a:p>
                      <a:pPr marL="25400" marR="25400" algn="l">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1.6. RECEITA DE SERVIÇOS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246,95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785,80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105,64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BF1E2E">
                              <a:alpha val="100000"/>
                            </a:srgbClr>
                          </a:solidFill>
                          <a:latin typeface="Calibri"/>
                          <a:cs typeface="Arial"/>
                          <a:sym typeface="Arial"/>
                        </a:rPr>
                        <a:t>-680,17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BF1E2E">
                              <a:alpha val="100000"/>
                            </a:srgbClr>
                          </a:solidFill>
                          <a:latin typeface="Calibri"/>
                          <a:cs typeface="Arial"/>
                          <a:sym typeface="Arial"/>
                        </a:rPr>
                        <a:t>-86,6 %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3"/>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1.7. TRANSFERÊNCIAS CORRENTES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9.719,83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333333">
                              <a:alpha val="100000"/>
                            </a:srgbClr>
                          </a:solidFill>
                          <a:latin typeface="Calibri"/>
                          <a:cs typeface="Arial"/>
                          <a:sym typeface="Arial"/>
                        </a:rPr>
                        <a:t>5.078,02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5.632,52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554,50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10,9 %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4"/>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Cota-Parte do FPE</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4.261,89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2.360,08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2.543,61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183,53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7,8 %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15"/>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Transferências da LC 61/1989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94,46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-4,43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59,86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64,29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BF1E2E">
                              <a:alpha val="100000"/>
                            </a:srgbClr>
                          </a:solidFill>
                          <a:latin typeface="Calibri"/>
                          <a:cs typeface="Arial"/>
                          <a:sym typeface="Arial"/>
                        </a:rPr>
                        <a:t>-1.450,2 %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16"/>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Transferências do FUNDEB</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3.630,95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1.878,08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2.107,37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229,29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12,2 %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17"/>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Outras Transferências Correntes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1.732,52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844,28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921,67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77,39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9,2 %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18"/>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1.9. OUTRAS RECEITAS CORRENTES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4.046,06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2.230,17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2.351,69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121,52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5,4 %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9"/>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Contribuições ao PROTEGE</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973,59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494,58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532,78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38,20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7,7 %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20"/>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Contribuição PROTEGE - Lei 20.367/2018 - Art. 3º, I e II</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568,95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295,50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332,56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37,06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12,5 %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21"/>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FUNDEINFRA</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1.138,83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657,11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620,50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BF1E2E">
                              <a:alpha val="100000"/>
                            </a:srgbClr>
                          </a:solidFill>
                          <a:latin typeface="Calibri"/>
                          <a:cs typeface="Arial"/>
                          <a:sym typeface="Arial"/>
                        </a:rPr>
                        <a:t>-36,61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BF1E2E">
                              <a:alpha val="100000"/>
                            </a:srgbClr>
                          </a:solidFill>
                          <a:latin typeface="Calibri"/>
                          <a:cs typeface="Arial"/>
                          <a:sym typeface="Arial"/>
                        </a:rPr>
                        <a:t>-5,6 %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22"/>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Demais Receitas Correntes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1.364,69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782,98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865,84</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82,86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10,6 %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23"/>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2. RECEITAS DE CAPITAL</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123,86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77,41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142,26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64,85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83,8 %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24"/>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2.1. OPERAÇÕES DE CRÉDITO</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2,00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25"/>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2.2. ALIENAÇÃO DE BENS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11,73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2,57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63,82</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61,25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2.383,8 %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26"/>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2.3. AMORTIZAÇÃO DE EMPRÉSTIMOS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15,10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8,27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6,88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BF1E2E">
                              <a:alpha val="100000"/>
                            </a:srgbClr>
                          </a:solidFill>
                          <a:latin typeface="Calibri"/>
                          <a:cs typeface="Arial"/>
                          <a:sym typeface="Arial"/>
                        </a:rPr>
                        <a:t>-1,39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BF1E2E">
                              <a:alpha val="100000"/>
                            </a:srgbClr>
                          </a:solidFill>
                          <a:latin typeface="Calibri"/>
                          <a:cs typeface="Arial"/>
                          <a:sym typeface="Arial"/>
                        </a:rPr>
                        <a:t>-16,8 %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27"/>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2.3. TRANSFERENCIAS DE CAPITAL</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94,96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66,50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71,49</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5,00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7,5 %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28"/>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2.4. OUTRAS RECEITAS DE CAPITAL</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0,07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0,07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0,07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0,00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0,3 %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29"/>
                  </a:ext>
                </a:extLst>
              </a:tr>
              <a:tr h="144000">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RECEITA TOTAL LÍQUIDA (EXCETO INTRAORÇAMENTÁRIA)</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40.746,57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22.265,08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24.636,21</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2.371,13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10,6 %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30"/>
                  </a:ext>
                </a:extLst>
              </a:tr>
              <a:tr h="144000">
                <a:tc>
                  <a:txBody>
                    <a:bodyPr/>
                    <a:lstStyle/>
                    <a:p>
                      <a:pPr marL="1016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Receitas Intraorçamentárias</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1.409,57</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853,85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940,95</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l">
                        <a:lnSpc>
                          <a:spcPct val="100000"/>
                        </a:lnSpc>
                        <a:spcBef>
                          <a:spcPts val="0"/>
                        </a:spcBef>
                        <a:spcAft>
                          <a:spcPts val="0"/>
                        </a:spcAft>
                        <a:buNone/>
                      </a:pPr>
                      <a:r>
                        <a:rPr sz="1000" b="0" i="0" u="none" cap="none">
                          <a:solidFill>
                            <a:srgbClr val="333333">
                              <a:alpha val="100000"/>
                            </a:srgbClr>
                          </a:solidFill>
                          <a:latin typeface="Calibri"/>
                          <a:cs typeface="Arial"/>
                          <a:sym typeface="Arial"/>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87,10</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tc>
                  <a:txBody>
                    <a:bodyPr/>
                    <a:lstStyle/>
                    <a:p>
                      <a:pPr marL="25400" marR="25400" algn="r">
                        <a:lnSpc>
                          <a:spcPct val="100000"/>
                        </a:lnSpc>
                        <a:spcBef>
                          <a:spcPts val="0"/>
                        </a:spcBef>
                        <a:spcAft>
                          <a:spcPts val="0"/>
                        </a:spcAft>
                        <a:buNone/>
                      </a:pPr>
                      <a:r>
                        <a:rPr sz="1000" b="0" i="0" u="none" cap="none">
                          <a:solidFill>
                            <a:srgbClr val="333333">
                              <a:alpha val="100000"/>
                            </a:srgbClr>
                          </a:solidFill>
                          <a:latin typeface="Calibri"/>
                          <a:cs typeface="Arial"/>
                          <a:sym typeface="Arial"/>
                        </a:rPr>
                        <a:t>10,2 %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100000"/>
                      </a:srgbClr>
                    </a:solidFill>
                  </a:tcPr>
                </a:tc>
                <a:extLst>
                  <a:ext uri="{0D108BD9-81ED-4DB2-BD59-A6C34878D82A}">
                    <a16:rowId xmlns:a16="http://schemas.microsoft.com/office/drawing/2014/main" val="10031"/>
                  </a:ext>
                </a:extLst>
              </a:tr>
              <a:tr h="144000">
                <a:tc>
                  <a:txBody>
                    <a:bodyPr/>
                    <a:lstStyle/>
                    <a:p>
                      <a:pPr marL="25400" marR="25400" algn="l">
                        <a:lnSpc>
                          <a:spcPct val="100000"/>
                        </a:lnSpc>
                        <a:spcBef>
                          <a:spcPts val="0"/>
                        </a:spcBef>
                        <a:spcAft>
                          <a:spcPts val="0"/>
                        </a:spcAft>
                        <a:buNone/>
                      </a:pPr>
                      <a:r>
                        <a:rPr sz="1000" b="0" i="0" u="none" cap="none">
                          <a:solidFill>
                            <a:srgbClr val="FFFFFF">
                              <a:alpha val="100000"/>
                            </a:srgbClr>
                          </a:solidFill>
                          <a:latin typeface="Calibri"/>
                          <a:cs typeface="Calibri"/>
                          <a:sym typeface="Calibri"/>
                        </a:rPr>
                        <a:t>RECEITA TOTAL</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r">
                        <a:lnSpc>
                          <a:spcPct val="100000"/>
                        </a:lnSpc>
                        <a:spcBef>
                          <a:spcPts val="0"/>
                        </a:spcBef>
                        <a:spcAft>
                          <a:spcPts val="0"/>
                        </a:spcAft>
                        <a:buNone/>
                      </a:pPr>
                      <a:r>
                        <a:rPr sz="1000" b="0" i="0" u="none" cap="none">
                          <a:solidFill>
                            <a:srgbClr val="FFFFFF">
                              <a:alpha val="100000"/>
                            </a:srgbClr>
                          </a:solidFill>
                          <a:latin typeface="Calibri"/>
                          <a:cs typeface="Calibri"/>
                          <a:sym typeface="Calibri"/>
                        </a:rPr>
                        <a:t>42.156,18</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l">
                        <a:lnSpc>
                          <a:spcPct val="100000"/>
                        </a:lnSpc>
                        <a:spcBef>
                          <a:spcPts val="0"/>
                        </a:spcBef>
                        <a:spcAft>
                          <a:spcPts val="0"/>
                        </a:spcAft>
                        <a:buNone/>
                      </a:pPr>
                      <a:r>
                        <a:rPr sz="1000" b="0" i="0" u="none" cap="none">
                          <a:solidFill>
                            <a:srgbClr val="FFFFFF">
                              <a:alpha val="100000"/>
                            </a:srgbClr>
                          </a:solidFill>
                          <a:latin typeface="Calibri"/>
                          <a:cs typeface="Calibri"/>
                          <a:sym typeface="Calibri"/>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r">
                        <a:lnSpc>
                          <a:spcPct val="100000"/>
                        </a:lnSpc>
                        <a:spcBef>
                          <a:spcPts val="0"/>
                        </a:spcBef>
                        <a:spcAft>
                          <a:spcPts val="0"/>
                        </a:spcAft>
                        <a:buNone/>
                      </a:pPr>
                      <a:r>
                        <a:rPr sz="1000" b="0" i="0" u="none" cap="none">
                          <a:solidFill>
                            <a:srgbClr val="FFFFFF">
                              <a:alpha val="100000"/>
                            </a:srgbClr>
                          </a:solidFill>
                          <a:latin typeface="Calibri"/>
                          <a:cs typeface="Calibri"/>
                          <a:sym typeface="Calibri"/>
                        </a:rPr>
                        <a:t>23.118,93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r">
                        <a:lnSpc>
                          <a:spcPct val="100000"/>
                        </a:lnSpc>
                        <a:spcBef>
                          <a:spcPts val="0"/>
                        </a:spcBef>
                        <a:spcAft>
                          <a:spcPts val="0"/>
                        </a:spcAft>
                        <a:buNone/>
                      </a:pPr>
                      <a:r>
                        <a:rPr sz="1000" b="0" i="0" u="none" cap="none">
                          <a:solidFill>
                            <a:srgbClr val="FFFFFF">
                              <a:alpha val="100000"/>
                            </a:srgbClr>
                          </a:solidFill>
                          <a:latin typeface="Calibri"/>
                          <a:cs typeface="Calibri"/>
                          <a:sym typeface="Calibri"/>
                        </a:rPr>
                        <a:t>25.577,16</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l">
                        <a:lnSpc>
                          <a:spcPct val="100000"/>
                        </a:lnSpc>
                        <a:spcBef>
                          <a:spcPts val="0"/>
                        </a:spcBef>
                        <a:spcAft>
                          <a:spcPts val="0"/>
                        </a:spcAft>
                        <a:buNone/>
                      </a:pPr>
                      <a:r>
                        <a:rPr sz="1000" b="0" i="0" u="none" cap="none">
                          <a:solidFill>
                            <a:srgbClr val="FFFFFF">
                              <a:alpha val="100000"/>
                            </a:srgbClr>
                          </a:solidFill>
                          <a:latin typeface="Calibri"/>
                          <a:cs typeface="Calibri"/>
                          <a:sym typeface="Calibri"/>
                        </a:rPr>
                        <a:t>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r">
                        <a:lnSpc>
                          <a:spcPct val="100000"/>
                        </a:lnSpc>
                        <a:spcBef>
                          <a:spcPts val="0"/>
                        </a:spcBef>
                        <a:spcAft>
                          <a:spcPts val="0"/>
                        </a:spcAft>
                        <a:buNone/>
                      </a:pPr>
                      <a:r>
                        <a:rPr sz="1000" b="0" i="0" u="none" cap="none">
                          <a:solidFill>
                            <a:srgbClr val="FFFFFF">
                              <a:alpha val="100000"/>
                            </a:srgbClr>
                          </a:solidFill>
                          <a:latin typeface="Calibri"/>
                          <a:cs typeface="Calibri"/>
                          <a:sym typeface="Calibri"/>
                        </a:rPr>
                        <a:t>2.458,23</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25400" marR="25400" algn="r">
                        <a:lnSpc>
                          <a:spcPct val="100000"/>
                        </a:lnSpc>
                        <a:spcBef>
                          <a:spcPts val="0"/>
                        </a:spcBef>
                        <a:spcAft>
                          <a:spcPts val="0"/>
                        </a:spcAft>
                        <a:buNone/>
                      </a:pPr>
                      <a:r>
                        <a:rPr sz="1000" b="0" i="0" u="none" cap="none" dirty="0">
                          <a:solidFill>
                            <a:srgbClr val="FFFFFF">
                              <a:alpha val="100000"/>
                            </a:srgbClr>
                          </a:solidFill>
                          <a:latin typeface="Calibri"/>
                          <a:cs typeface="Calibri"/>
                          <a:sym typeface="Calibri"/>
                        </a:rPr>
                        <a:t>10,6 %</a:t>
                      </a:r>
                    </a:p>
                  </a:txBody>
                  <a:tcPr marL="0" marR="0" marT="0" marB="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extLst>
                  <a:ext uri="{0D108BD9-81ED-4DB2-BD59-A6C34878D82A}">
                    <a16:rowId xmlns:a16="http://schemas.microsoft.com/office/drawing/2014/main" val="10032"/>
                  </a:ext>
                </a:extLst>
              </a:tr>
            </a:tbl>
          </a:graphicData>
        </a:graphic>
      </p:graphicFrame>
      <p:sp>
        <p:nvSpPr>
          <p:cNvPr id="8" name="Espaço Reservado para Conteúdo 7"/>
          <p:cNvSpPr>
            <a:spLocks noGrp="1"/>
          </p:cNvSpPr>
          <p:nvPr>
            <p:ph/>
          </p:nvPr>
        </p:nvSpPr>
        <p:spPr>
          <a:xfrm>
            <a:off x="5669280" y="685800"/>
            <a:ext cx="5944514" cy="183794"/>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
        <p:nvSpPr>
          <p:cNvPr id="9" name="Espaço Reservado para Data 3">
            <a:extLst>
              <a:ext uri="{FF2B5EF4-FFF2-40B4-BE49-F238E27FC236}">
                <a16:creationId xmlns:a16="http://schemas.microsoft.com/office/drawing/2014/main" id="{21E458B9-6263-40F8-8FC4-74A8D58E5CE4}"/>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244288" y="112354"/>
            <a:ext cx="10515601" cy="438149"/>
          </a:xfrm>
        </p:spPr>
        <p:txBody>
          <a:bodyPr/>
          <a:lstStyle/>
          <a:p>
            <a:r>
              <a:rPr dirty="0"/>
              <a:t>Transferências Correntes</a:t>
            </a:r>
          </a:p>
        </p:txBody>
      </p:sp>
      <p:sp>
        <p:nvSpPr>
          <p:cNvPr id="3" name="Subtítulo 2"/>
          <p:cNvSpPr>
            <a:spLocks noGrp="1"/>
          </p:cNvSpPr>
          <p:nvPr>
            <p:ph type="subTitle" idx="13"/>
          </p:nvPr>
        </p:nvSpPr>
        <p:spPr>
          <a:xfrm>
            <a:off x="244288" y="487600"/>
            <a:ext cx="10515600" cy="392113"/>
          </a:xfrm>
        </p:spPr>
        <p:txBody>
          <a:bodyPr/>
          <a:lstStyle/>
          <a:p>
            <a:r>
              <a:t>FPE e FUNDEB</a:t>
            </a:r>
          </a:p>
        </p:txBody>
      </p:sp>
      <p:sp>
        <p:nvSpPr>
          <p:cNvPr id="5" name="Espaço Reservado para Rodapé 4"/>
          <p:cNvSpPr>
            <a:spLocks noGrp="1"/>
          </p:cNvSpPr>
          <p:nvPr>
            <p:ph type="ftr" sz="quarter" idx="11"/>
          </p:nvPr>
        </p:nvSpPr>
        <p:spPr>
          <a:xfrm>
            <a:off x="7368988" y="6619873"/>
            <a:ext cx="4114800" cy="183795"/>
          </a:xfrm>
        </p:spPr>
        <p:txBody>
          <a:bodyPr/>
          <a:lstStyle/>
          <a:p>
            <a:r>
              <a:t>Boletim Econômico | Secretaria de Estado da Economia</a:t>
            </a:r>
          </a:p>
        </p:txBody>
      </p:sp>
      <p:sp>
        <p:nvSpPr>
          <p:cNvPr id="6" name="Espaço Reservado para Número de Slide 5"/>
          <p:cNvSpPr>
            <a:spLocks noGrp="1"/>
          </p:cNvSpPr>
          <p:nvPr>
            <p:ph type="sldNum" sz="quarter" idx="12"/>
          </p:nvPr>
        </p:nvSpPr>
        <p:spPr>
          <a:xfrm>
            <a:off x="11483788" y="6629379"/>
            <a:ext cx="708212" cy="174289"/>
          </a:xfrm>
        </p:spPr>
        <p:txBody>
          <a:bodyPr/>
          <a:lstStyle/>
          <a:p>
            <a:fld id="{FAACE0D2-E678-453C-8082-E08B461DE721}" type="slidenum">
              <a:rPr/>
              <a:t>7</a:t>
            </a:fld>
            <a:endParaRPr dirty="0"/>
          </a:p>
        </p:txBody>
      </p:sp>
      <p:graphicFrame>
        <p:nvGraphicFramePr>
          <p:cNvPr id="7" name="Tabela 6"/>
          <p:cNvGraphicFramePr>
            <a:graphicFrameLocks noGrp="1"/>
          </p:cNvGraphicFramePr>
          <p:nvPr>
            <p:extLst>
              <p:ext uri="{D42A27DB-BD31-4B8C-83A1-F6EECF244321}">
                <p14:modId xmlns:p14="http://schemas.microsoft.com/office/powerpoint/2010/main" val="128167484"/>
              </p:ext>
            </p:extLst>
          </p:nvPr>
        </p:nvGraphicFramePr>
        <p:xfrm>
          <a:off x="274320" y="1097280"/>
          <a:ext cx="6679649" cy="5166360"/>
        </p:xfrm>
        <a:graphic>
          <a:graphicData uri="http://schemas.openxmlformats.org/drawingml/2006/table">
            <a:tbl>
              <a:tblPr/>
              <a:tblGrid>
                <a:gridCol w="1022033">
                  <a:extLst>
                    <a:ext uri="{9D8B030D-6E8A-4147-A177-3AD203B41FA5}">
                      <a16:colId xmlns:a16="http://schemas.microsoft.com/office/drawing/2014/main" val="20000"/>
                    </a:ext>
                  </a:extLst>
                </a:gridCol>
                <a:gridCol w="612121">
                  <a:extLst>
                    <a:ext uri="{9D8B030D-6E8A-4147-A177-3AD203B41FA5}">
                      <a16:colId xmlns:a16="http://schemas.microsoft.com/office/drawing/2014/main" val="20001"/>
                    </a:ext>
                  </a:extLst>
                </a:gridCol>
                <a:gridCol w="689672">
                  <a:extLst>
                    <a:ext uri="{9D8B030D-6E8A-4147-A177-3AD203B41FA5}">
                      <a16:colId xmlns:a16="http://schemas.microsoft.com/office/drawing/2014/main" val="20002"/>
                    </a:ext>
                  </a:extLst>
                </a:gridCol>
                <a:gridCol w="72597">
                  <a:extLst>
                    <a:ext uri="{9D8B030D-6E8A-4147-A177-3AD203B41FA5}">
                      <a16:colId xmlns:a16="http://schemas.microsoft.com/office/drawing/2014/main" val="20003"/>
                    </a:ext>
                  </a:extLst>
                </a:gridCol>
                <a:gridCol w="689672">
                  <a:extLst>
                    <a:ext uri="{9D8B030D-6E8A-4147-A177-3AD203B41FA5}">
                      <a16:colId xmlns:a16="http://schemas.microsoft.com/office/drawing/2014/main" val="20004"/>
                    </a:ext>
                  </a:extLst>
                </a:gridCol>
                <a:gridCol w="689672">
                  <a:extLst>
                    <a:ext uri="{9D8B030D-6E8A-4147-A177-3AD203B41FA5}">
                      <a16:colId xmlns:a16="http://schemas.microsoft.com/office/drawing/2014/main" val="20005"/>
                    </a:ext>
                  </a:extLst>
                </a:gridCol>
                <a:gridCol w="72597">
                  <a:extLst>
                    <a:ext uri="{9D8B030D-6E8A-4147-A177-3AD203B41FA5}">
                      <a16:colId xmlns:a16="http://schemas.microsoft.com/office/drawing/2014/main" val="20006"/>
                    </a:ext>
                  </a:extLst>
                </a:gridCol>
                <a:gridCol w="689672">
                  <a:extLst>
                    <a:ext uri="{9D8B030D-6E8A-4147-A177-3AD203B41FA5}">
                      <a16:colId xmlns:a16="http://schemas.microsoft.com/office/drawing/2014/main" val="20007"/>
                    </a:ext>
                  </a:extLst>
                </a:gridCol>
                <a:gridCol w="689672">
                  <a:extLst>
                    <a:ext uri="{9D8B030D-6E8A-4147-A177-3AD203B41FA5}">
                      <a16:colId xmlns:a16="http://schemas.microsoft.com/office/drawing/2014/main" val="20008"/>
                    </a:ext>
                  </a:extLst>
                </a:gridCol>
                <a:gridCol w="72597">
                  <a:extLst>
                    <a:ext uri="{9D8B030D-6E8A-4147-A177-3AD203B41FA5}">
                      <a16:colId xmlns:a16="http://schemas.microsoft.com/office/drawing/2014/main" val="20009"/>
                    </a:ext>
                  </a:extLst>
                </a:gridCol>
                <a:gridCol w="689672">
                  <a:extLst>
                    <a:ext uri="{9D8B030D-6E8A-4147-A177-3AD203B41FA5}">
                      <a16:colId xmlns:a16="http://schemas.microsoft.com/office/drawing/2014/main" val="20010"/>
                    </a:ext>
                  </a:extLst>
                </a:gridCol>
                <a:gridCol w="689672">
                  <a:extLst>
                    <a:ext uri="{9D8B030D-6E8A-4147-A177-3AD203B41FA5}">
                      <a16:colId xmlns:a16="http://schemas.microsoft.com/office/drawing/2014/main" val="20011"/>
                    </a:ext>
                  </a:extLst>
                </a:gridCol>
              </a:tblGrid>
              <a:tr h="228600">
                <a:tc rowSpan="3">
                  <a:txBody>
                    <a:bodyPr/>
                    <a:lstStyle/>
                    <a:p>
                      <a:pPr marL="50800" marR="76200" algn="ctr">
                        <a:lnSpc>
                          <a:spcPct val="100000"/>
                        </a:lnSpc>
                        <a:spcBef>
                          <a:spcPts val="300"/>
                        </a:spcBef>
                        <a:spcAft>
                          <a:spcPts val="300"/>
                        </a:spcAft>
                        <a:buNone/>
                      </a:pPr>
                      <a:r>
                        <a:rPr sz="1200" b="0" i="0" u="none" cap="none" dirty="0" err="1">
                          <a:solidFill>
                            <a:srgbClr val="E5F5EB">
                              <a:alpha val="100000"/>
                            </a:srgbClr>
                          </a:solidFill>
                          <a:latin typeface="Calibri"/>
                          <a:cs typeface="Calibri"/>
                          <a:sym typeface="Calibri"/>
                        </a:rPr>
                        <a:t>Arrecadação</a:t>
                      </a:r>
                      <a:endParaRPr sz="1200" b="0" i="0" u="none" cap="none" dirty="0">
                        <a:solidFill>
                          <a:srgbClr val="E5F5EB">
                            <a:alpha val="100000"/>
                          </a:srgbClr>
                        </a:solidFill>
                        <a:latin typeface="Calibri"/>
                        <a:cs typeface="Calibri"/>
                        <a:sym typeface="Calibri"/>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5">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FPE</a:t>
                      </a: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solidFill>
                      <a:prstDash val="solid"/>
                      <a:round/>
                      <a:headEnd type="none" w="med" len="med"/>
                      <a:tailEnd type="none" w="med" len="med"/>
                    </a:lnB>
                    <a:solidFill>
                      <a:srgbClr val="008E52">
                        <a:alpha val="100000"/>
                      </a:srgbClr>
                    </a:solidFill>
                  </a:tcPr>
                </a:tc>
                <a:tc hMerge="1">
                  <a:txBody>
                    <a:bodyPr/>
                    <a:lstStyle/>
                    <a:p>
                      <a:pPr marL="50800" marR="76200" algn="ctr">
                        <a:lnSpc>
                          <a:spcPct val="100000"/>
                        </a:lnSpc>
                        <a:spcBef>
                          <a:spcPts val="300"/>
                        </a:spcBef>
                        <a:spcAft>
                          <a:spcPts val="300"/>
                        </a:spcAft>
                        <a:buNone/>
                      </a:pPr>
                      <a:endParaRPr sz="1200" b="0" i="0" u="none" cap="none">
                        <a:solidFill>
                          <a:srgbClr val="E5F5EB">
                            <a:alpha val="100000"/>
                          </a:srgbClr>
                        </a:solidFill>
                        <a:latin typeface="Calibri"/>
                        <a:cs typeface="Calibri"/>
                        <a:sym typeface="Calibri"/>
                      </a:endParaRP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endParaRPr sz="1200" b="0" i="0" u="none" cap="none">
                        <a:solidFill>
                          <a:srgbClr val="E5F5EB">
                            <a:alpha val="100000"/>
                          </a:srgbClr>
                        </a:solidFill>
                        <a:latin typeface="Calibri"/>
                        <a:cs typeface="Calibri"/>
                        <a:sym typeface="Calibri"/>
                      </a:endParaRP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endParaRPr sz="1200" b="0" i="0" u="none" cap="none">
                        <a:solidFill>
                          <a:srgbClr val="E5F5EB">
                            <a:alpha val="100000"/>
                          </a:srgbClr>
                        </a:solidFill>
                        <a:latin typeface="Calibri"/>
                        <a:cs typeface="Calibri"/>
                        <a:sym typeface="Calibri"/>
                      </a:endParaRP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endParaRPr sz="1200" b="0" i="0" u="none" cap="none">
                        <a:solidFill>
                          <a:srgbClr val="E5F5EB">
                            <a:alpha val="100000"/>
                          </a:srgbClr>
                        </a:solidFill>
                        <a:latin typeface="Calibri"/>
                        <a:cs typeface="Calibri"/>
                        <a:sym typeface="Calibri"/>
                      </a:endParaRP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5">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FUNDEB</a:t>
                      </a: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solidFill>
                      <a:prstDash val="solid"/>
                      <a:round/>
                      <a:headEnd type="none" w="med" len="med"/>
                      <a:tailEnd type="none" w="med" len="med"/>
                    </a:lnB>
                    <a:solidFill>
                      <a:srgbClr val="008E52">
                        <a:alpha val="100000"/>
                      </a:srgbClr>
                    </a:solidFill>
                  </a:tcPr>
                </a:tc>
                <a:tc hMerge="1">
                  <a:txBody>
                    <a:bodyPr/>
                    <a:lstStyle/>
                    <a:p>
                      <a:pPr marL="50800" marR="76200" algn="ctr">
                        <a:lnSpc>
                          <a:spcPct val="100000"/>
                        </a:lnSpc>
                        <a:spcBef>
                          <a:spcPts val="300"/>
                        </a:spcBef>
                        <a:spcAft>
                          <a:spcPts val="300"/>
                        </a:spcAft>
                        <a:buNone/>
                      </a:pPr>
                      <a:endParaRPr sz="1200" b="0" i="0" u="none" cap="none">
                        <a:solidFill>
                          <a:srgbClr val="E5F5EB">
                            <a:alpha val="100000"/>
                          </a:srgbClr>
                        </a:solidFill>
                        <a:latin typeface="Calibri"/>
                        <a:cs typeface="Calibri"/>
                        <a:sym typeface="Calibri"/>
                      </a:endParaRP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endParaRPr sz="1200" b="0" i="0" u="none" cap="none">
                        <a:solidFill>
                          <a:srgbClr val="E5F5EB">
                            <a:alpha val="100000"/>
                          </a:srgbClr>
                        </a:solidFill>
                        <a:latin typeface="Calibri"/>
                        <a:cs typeface="Calibri"/>
                        <a:sym typeface="Calibri"/>
                      </a:endParaRP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endParaRPr sz="1200" b="0" i="0" u="none" cap="none">
                        <a:solidFill>
                          <a:srgbClr val="E5F5EB">
                            <a:alpha val="100000"/>
                          </a:srgbClr>
                        </a:solidFill>
                        <a:latin typeface="Calibri"/>
                        <a:cs typeface="Calibri"/>
                        <a:sym typeface="Calibri"/>
                      </a:endParaRP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endParaRPr sz="1200" b="0" i="0" u="none" cap="none">
                        <a:solidFill>
                          <a:srgbClr val="E5F5EB">
                            <a:alpha val="100000"/>
                          </a:srgbClr>
                        </a:solidFill>
                        <a:latin typeface="Calibri"/>
                        <a:cs typeface="Calibri"/>
                        <a:sym typeface="Calibri"/>
                      </a:endParaRPr>
                    </a:p>
                  </a:txBody>
                  <a:tcPr marL="0" marR="0" marT="38100" marB="38100" anchor="ctr">
                    <a:lnL w="0" cap="flat" cmpd="sng" algn="ctr">
                      <a:noFill/>
                      <a:prstDash val="solid"/>
                    </a:lnL>
                    <a:lnR w="0" cap="flat" cmpd="sng" algn="ctr">
                      <a:noFill/>
                      <a:prstDash val="solid"/>
                    </a:lnR>
                    <a:lnT w="0" cap="flat" cmpd="sng" algn="ctr">
                      <a:noFill/>
                      <a:prstDash val="solid"/>
                    </a:lnT>
                    <a:lnB w="6350" cap="flat" cmpd="sng" algn="ctr">
                      <a:solidFill>
                        <a:srgbClr val="FFFFFF">
                          <a:alpha val="100000"/>
                        </a:srgbClr>
                      </a:solidFill>
                      <a:prstDash val="solid"/>
                    </a:lnB>
                    <a:solidFill>
                      <a:srgbClr val="008E52">
                        <a:alpha val="100000"/>
                      </a:srgbClr>
                    </a:solidFill>
                  </a:tcPr>
                </a:tc>
                <a:extLst>
                  <a:ext uri="{0D108BD9-81ED-4DB2-BD59-A6C34878D82A}">
                    <a16:rowId xmlns:a16="http://schemas.microsoft.com/office/drawing/2014/main" val="10000"/>
                  </a:ext>
                </a:extLst>
              </a:tr>
              <a:tr h="228600">
                <a:tc vMerge="1">
                  <a:txBody>
                    <a:bodyPr/>
                    <a:lstStyle/>
                    <a:p>
                      <a:pPr marL="50800" marR="76200" algn="ct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Arrecadação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Mensal</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Mensal</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6350" cap="flat" cmpd="sng" algn="ctr">
                      <a:solidFill>
                        <a:srgbClr val="FFFFFF">
                          <a:alpha val="100000"/>
                        </a:srgbClr>
                      </a:solid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  </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gridSpan="2">
                  <a:txBody>
                    <a:bodyPr/>
                    <a:lstStyle/>
                    <a:p>
                      <a:pPr marL="50800" marR="76200" algn="ctr">
                        <a:lnSpc>
                          <a:spcPct val="100000"/>
                        </a:lnSpc>
                        <a:spcBef>
                          <a:spcPts val="300"/>
                        </a:spcBef>
                        <a:spcAft>
                          <a:spcPts val="300"/>
                        </a:spcAft>
                        <a:buNone/>
                      </a:pPr>
                      <a:r>
                        <a:rPr lang="pt-BR" sz="1200" b="0" i="0" u="none" cap="none" noProof="0" dirty="0">
                          <a:solidFill>
                            <a:srgbClr val="E5F5EB">
                              <a:alpha val="100000"/>
                            </a:srgbClr>
                          </a:solidFill>
                          <a:latin typeface="Calibri"/>
                          <a:cs typeface="Calibri"/>
                          <a:sym typeface="Calibri"/>
                        </a:rPr>
                        <a:t>Acumulado (Ano</a:t>
                      </a:r>
                      <a:r>
                        <a:rPr sz="1200" b="0" i="0" u="none" cap="none" dirty="0">
                          <a:solidFill>
                            <a:srgbClr val="E5F5EB">
                              <a:alpha val="100000"/>
                            </a:srgbClr>
                          </a:solidFill>
                          <a:latin typeface="Calibri"/>
                          <a:cs typeface="Calibri"/>
                          <a:sym typeface="Calibri"/>
                        </a:rPr>
                        <a:t>)</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Acumulado (Ano)</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6350" cap="flat" cmpd="sng" algn="ctr">
                      <a:solidFill>
                        <a:srgbClr val="FFFFFF">
                          <a:alpha val="100000"/>
                        </a:srgbClr>
                      </a:solid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   </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gridSpan="2">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Mensal</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Mensal</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6350" cap="flat" cmpd="sng" algn="ctr">
                      <a:solidFill>
                        <a:srgbClr val="FFFFFF">
                          <a:alpha val="100000"/>
                        </a:srgbClr>
                      </a:solid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    </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gridSpan="2">
                  <a:txBody>
                    <a:bodyPr/>
                    <a:lstStyle/>
                    <a:p>
                      <a:pPr marL="50800" marR="76200" algn="ctr">
                        <a:lnSpc>
                          <a:spcPct val="100000"/>
                        </a:lnSpc>
                        <a:spcBef>
                          <a:spcPts val="300"/>
                        </a:spcBef>
                        <a:spcAft>
                          <a:spcPts val="300"/>
                        </a:spcAft>
                        <a:buNone/>
                      </a:pPr>
                      <a:r>
                        <a:rPr sz="1200" b="0" i="0" u="none" cap="none" dirty="0" err="1">
                          <a:solidFill>
                            <a:srgbClr val="E5F5EB">
                              <a:alpha val="100000"/>
                            </a:srgbClr>
                          </a:solidFill>
                          <a:latin typeface="Calibri"/>
                          <a:cs typeface="Calibri"/>
                          <a:sym typeface="Calibri"/>
                        </a:rPr>
                        <a:t>Acumulado</a:t>
                      </a:r>
                      <a:r>
                        <a:rPr sz="1200" b="0" i="0" u="none" cap="none" dirty="0">
                          <a:solidFill>
                            <a:srgbClr val="E5F5EB">
                              <a:alpha val="100000"/>
                            </a:srgbClr>
                          </a:solidFill>
                          <a:latin typeface="Calibri"/>
                          <a:cs typeface="Calibri"/>
                          <a:sym typeface="Calibri"/>
                        </a:rPr>
                        <a:t> (</a:t>
                      </a:r>
                      <a:r>
                        <a:rPr sz="1200" b="0" i="0" u="none" cap="none" dirty="0" err="1">
                          <a:solidFill>
                            <a:srgbClr val="E5F5EB">
                              <a:alpha val="100000"/>
                            </a:srgbClr>
                          </a:solidFill>
                          <a:latin typeface="Calibri"/>
                          <a:cs typeface="Calibri"/>
                          <a:sym typeface="Calibri"/>
                        </a:rPr>
                        <a:t>Ano</a:t>
                      </a:r>
                      <a:r>
                        <a:rPr sz="1200" b="0" i="0" u="none" cap="none" dirty="0">
                          <a:solidFill>
                            <a:srgbClr val="E5F5EB">
                              <a:alpha val="100000"/>
                            </a:srgbClr>
                          </a:solidFill>
                          <a:latin typeface="Calibri"/>
                          <a:cs typeface="Calibri"/>
                          <a:sym typeface="Calibri"/>
                        </a:rPr>
                        <a:t>)</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6350" cap="flat" cmpd="sng" algn="ctr">
                      <a:solidFill>
                        <a:srgbClr val="FFFFFF">
                          <a:alpha val="100000"/>
                        </a:srgbClr>
                      </a:solidFill>
                      <a:prstDash val="solid"/>
                    </a:lnB>
                    <a:solidFill>
                      <a:srgbClr val="008E52">
                        <a:alpha val="100000"/>
                      </a:srgbClr>
                    </a:solidFill>
                  </a:tcPr>
                </a:tc>
                <a:tc hMerge="1">
                  <a:txBody>
                    <a:bodyPr/>
                    <a:lstStyle/>
                    <a:p>
                      <a:pPr marL="50800" marR="76200" algn="ct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Acumulado (Ano)</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6350" cap="flat" cmpd="sng" algn="ctr">
                      <a:solidFill>
                        <a:srgbClr val="FFFFFF">
                          <a:alpha val="100000"/>
                        </a:srgbClr>
                      </a:solidFill>
                      <a:prstDash val="solid"/>
                    </a:lnB>
                    <a:solidFill>
                      <a:srgbClr val="008E52">
                        <a:alpha val="100000"/>
                      </a:srgbClr>
                    </a:solidFill>
                  </a:tcPr>
                </a:tc>
                <a:extLst>
                  <a:ext uri="{0D108BD9-81ED-4DB2-BD59-A6C34878D82A}">
                    <a16:rowId xmlns:a16="http://schemas.microsoft.com/office/drawing/2014/main" val="10001"/>
                  </a:ext>
                </a:extLst>
              </a:tr>
              <a:tr h="228600">
                <a:tc vMerge="1">
                  <a:txBody>
                    <a:bodyPr/>
                    <a:lstStyle/>
                    <a:p>
                      <a:pPr marL="50800" marR="76200" algn="ctr">
                        <a:lnSpc>
                          <a:spcPct val="100000"/>
                        </a:lnSpc>
                        <a:spcBef>
                          <a:spcPts val="300"/>
                        </a:spcBef>
                        <a:spcAft>
                          <a:spcPts val="300"/>
                        </a:spcAft>
                        <a:buNone/>
                      </a:pPr>
                      <a:r>
                        <a:rPr sz="1200" b="0" i="0" u="none" cap="none">
                          <a:solidFill>
                            <a:srgbClr val="E5F5EB">
                              <a:alpha val="100000"/>
                            </a:srgbClr>
                          </a:solidFill>
                          <a:latin typeface="Calibri"/>
                          <a:cs typeface="Calibri"/>
                          <a:sym typeface="Calibri"/>
                        </a:rPr>
                        <a:t>Arrecadação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2023</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2024</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2023</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2024</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2023</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2024</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2023</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tc>
                  <a:txBody>
                    <a:bodyPr/>
                    <a:lstStyle/>
                    <a:p>
                      <a:pPr marL="50800" marR="76200" algn="ctr">
                        <a:lnSpc>
                          <a:spcPct val="100000"/>
                        </a:lnSpc>
                        <a:spcBef>
                          <a:spcPts val="300"/>
                        </a:spcBef>
                        <a:spcAft>
                          <a:spcPts val="300"/>
                        </a:spcAft>
                        <a:buNone/>
                      </a:pPr>
                      <a:r>
                        <a:rPr sz="1200" b="0" i="0" u="none" cap="none" dirty="0">
                          <a:solidFill>
                            <a:srgbClr val="E5F5EB">
                              <a:alpha val="100000"/>
                            </a:srgbClr>
                          </a:solidFill>
                          <a:latin typeface="Calibri"/>
                          <a:cs typeface="Calibri"/>
                          <a:sym typeface="Calibri"/>
                        </a:rPr>
                        <a:t>2024</a:t>
                      </a:r>
                    </a:p>
                  </a:txBody>
                  <a:tcPr marL="0" marR="0" marT="38100" marB="38100" anchor="ctr">
                    <a:lnL w="0" cap="flat" cmpd="sng" algn="ctr">
                      <a:noFill/>
                      <a:prstDash val="solid"/>
                    </a:lnL>
                    <a:lnR w="0" cap="flat" cmpd="sng" algn="ctr">
                      <a:noFill/>
                      <a:prstDash val="solid"/>
                    </a:lnR>
                    <a:lnT w="6350" cap="flat" cmpd="sng" algn="ctr">
                      <a:solidFill>
                        <a:srgbClr val="FFFFFF">
                          <a:alpha val="100000"/>
                        </a:srgbClr>
                      </a:solidFill>
                      <a:prstDash val="solid"/>
                    </a:lnT>
                    <a:lnB w="0" cap="flat" cmpd="sng" algn="ctr">
                      <a:noFill/>
                      <a:prstDash val="solid"/>
                    </a:lnB>
                    <a:solidFill>
                      <a:srgbClr val="008E52">
                        <a:alpha val="100000"/>
                      </a:srgbClr>
                    </a:solidFill>
                  </a:tcPr>
                </a:tc>
                <a:extLst>
                  <a:ext uri="{0D108BD9-81ED-4DB2-BD59-A6C34878D82A}">
                    <a16:rowId xmlns:a16="http://schemas.microsoft.com/office/drawing/2014/main" val="10002"/>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janeiro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331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365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331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365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255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299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255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299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3"/>
                  </a:ext>
                </a:extLst>
              </a:tr>
              <a:tr h="228600">
                <a:tc>
                  <a:txBody>
                    <a:bodyPr/>
                    <a:lstStyle/>
                    <a:p>
                      <a:pPr marL="50800" marR="76200" algn="l">
                        <a:lnSpc>
                          <a:spcPct val="100000"/>
                        </a:lnSpc>
                        <a:spcBef>
                          <a:spcPts val="300"/>
                        </a:spcBef>
                        <a:spcAft>
                          <a:spcPts val="300"/>
                        </a:spcAft>
                        <a:buNone/>
                      </a:pPr>
                      <a:r>
                        <a:rPr lang="pt-BR" sz="1200" b="0" i="0" u="none" cap="none" noProof="0" dirty="0">
                          <a:solidFill>
                            <a:srgbClr val="333333">
                              <a:alpha val="100000"/>
                            </a:srgbClr>
                          </a:solidFill>
                          <a:latin typeface="Calibri"/>
                          <a:cs typeface="Arial"/>
                          <a:sym typeface="Arial"/>
                        </a:rPr>
                        <a:t>fevereiro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460</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498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790</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862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288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325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543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624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4"/>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março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276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310</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1.066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1.172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255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262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799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887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5"/>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abril</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318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325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1.384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1.497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264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302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1.063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1.189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6"/>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maio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401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377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1.785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1.874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277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307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1.340</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1.495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7"/>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junho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329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407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2.114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2.281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285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321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1.625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1.816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08"/>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julho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246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263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2.360</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2.544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253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291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1.878</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2.107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09"/>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agosto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282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2.642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294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2.172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0"/>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setembro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247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2.889</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291</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2.463</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11"/>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outubro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216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3.105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dirty="0"/>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354</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2.817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2"/>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novembro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352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3.457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315</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3.132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FFFFFF">
                        <a:alpha val="0"/>
                      </a:srgbClr>
                    </a:solidFill>
                  </a:tcPr>
                </a:tc>
                <a:extLst>
                  <a:ext uri="{0D108BD9-81ED-4DB2-BD59-A6C34878D82A}">
                    <a16:rowId xmlns:a16="http://schemas.microsoft.com/office/drawing/2014/main" val="10013"/>
                  </a:ext>
                </a:extLst>
              </a:tr>
              <a:tr h="228600">
                <a:tc>
                  <a:txBody>
                    <a:bodyPr/>
                    <a:lstStyle/>
                    <a:p>
                      <a:pPr marL="50800" marR="76200" algn="l">
                        <a:lnSpc>
                          <a:spcPct val="100000"/>
                        </a:lnSpc>
                        <a:spcBef>
                          <a:spcPts val="300"/>
                        </a:spcBef>
                        <a:spcAft>
                          <a:spcPts val="300"/>
                        </a:spcAft>
                        <a:buNone/>
                      </a:pPr>
                      <a:r>
                        <a:rPr sz="1200" b="0" i="0" u="none" cap="none">
                          <a:solidFill>
                            <a:srgbClr val="333333">
                              <a:alpha val="100000"/>
                            </a:srgbClr>
                          </a:solidFill>
                          <a:latin typeface="Calibri"/>
                          <a:cs typeface="Arial"/>
                          <a:sym typeface="Arial"/>
                        </a:rPr>
                        <a:t>dezembro</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386</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3.842</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dirty="0"/>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a:solidFill>
                            <a:srgbClr val="333333">
                              <a:alpha val="100000"/>
                            </a:srgbClr>
                          </a:solidFill>
                          <a:latin typeface="Calibri"/>
                          <a:cs typeface="Arial"/>
                          <a:sym typeface="Arial"/>
                        </a:rPr>
                        <a:t>397</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endParaRP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3.530</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tc>
                  <a:txBody>
                    <a:bodyPr/>
                    <a:lstStyle/>
                    <a:p>
                      <a:pPr marL="50800" marR="76200" algn="r">
                        <a:lnSpc>
                          <a:spcPct val="100000"/>
                        </a:lnSpc>
                        <a:spcBef>
                          <a:spcPts val="300"/>
                        </a:spcBef>
                        <a:spcAft>
                          <a:spcPts val="300"/>
                        </a:spcAft>
                        <a:buNone/>
                      </a:pPr>
                      <a:r>
                        <a:rPr sz="1200" b="0" i="0" u="none" cap="none" dirty="0">
                          <a:solidFill>
                            <a:srgbClr val="333333">
                              <a:alpha val="100000"/>
                            </a:srgbClr>
                          </a:solidFill>
                          <a:latin typeface="Calibri"/>
                          <a:cs typeface="Arial"/>
                          <a:sym typeface="Arial"/>
                        </a:rPr>
                        <a:t>--</a:t>
                      </a:r>
                    </a:p>
                  </a:txBody>
                  <a:tcPr marL="0" marR="0" marT="38100" marB="38100" anchor="ctr">
                    <a:lnL w="0" cap="flat" cmpd="sng" algn="ctr">
                      <a:noFill/>
                      <a:prstDash val="solid"/>
                    </a:lnL>
                    <a:lnR w="0" cap="flat" cmpd="sng" algn="ctr">
                      <a:noFill/>
                      <a:prstDash val="solid"/>
                    </a:lnR>
                    <a:lnT w="0" cap="flat" cmpd="sng" algn="ctr">
                      <a:noFill/>
                      <a:prstDash val="solid"/>
                    </a:lnT>
                    <a:lnB w="0" cap="flat" cmpd="sng" algn="ctr">
                      <a:noFill/>
                      <a:prstDash val="solid"/>
                    </a:lnB>
                    <a:solidFill>
                      <a:srgbClr val="E5F5EB">
                        <a:alpha val="100000"/>
                      </a:srgbClr>
                    </a:solidFill>
                  </a:tcPr>
                </a:tc>
                <a:extLst>
                  <a:ext uri="{0D108BD9-81ED-4DB2-BD59-A6C34878D82A}">
                    <a16:rowId xmlns:a16="http://schemas.microsoft.com/office/drawing/2014/main" val="10014"/>
                  </a:ext>
                </a:extLst>
              </a:tr>
            </a:tbl>
          </a:graphicData>
        </a:graphic>
      </p:graphicFrame>
      <p:grpSp>
        <p:nvGrpSpPr>
          <p:cNvPr id="8" name="Agrupar 7"/>
          <p:cNvGrpSpPr/>
          <p:nvPr/>
        </p:nvGrpSpPr>
        <p:grpSpPr>
          <a:xfrm>
            <a:off x="7132320" y="731520"/>
            <a:ext cx="4572000" cy="5760720"/>
            <a:chOff x="7132320" y="731520"/>
            <a:chExt cx="4572000" cy="5760720"/>
          </a:xfrm>
        </p:grpSpPr>
        <p:sp>
          <p:nvSpPr>
            <p:cNvPr id="9" name="rc3"/>
            <p:cNvSpPr/>
            <p:nvPr/>
          </p:nvSpPr>
          <p:spPr>
            <a:xfrm>
              <a:off x="7132320" y="731520"/>
              <a:ext cx="4572000" cy="5760720"/>
            </a:xfrm>
            <a:prstGeom prst="rect">
              <a:avLst/>
            </a:prstGeom>
            <a:solidFill>
              <a:srgbClr val="FFFFFF">
                <a:alpha val="100000"/>
              </a:srgbClr>
            </a:solidFill>
            <a:ln w="9525" cap="rnd">
              <a:solidFill>
                <a:srgbClr val="FFFFFF">
                  <a:alpha val="100000"/>
                </a:srgbClr>
              </a:solidFill>
              <a:prstDash val="solid"/>
              <a:round/>
            </a:ln>
          </p:spPr>
          <p:txBody>
            <a:bodyPr/>
            <a:lstStyle/>
            <a:p>
              <a:endParaRPr/>
            </a:p>
          </p:txBody>
        </p:sp>
        <p:sp>
          <p:nvSpPr>
            <p:cNvPr id="10" name="rc4"/>
            <p:cNvSpPr/>
            <p:nvPr/>
          </p:nvSpPr>
          <p:spPr>
            <a:xfrm>
              <a:off x="7132320" y="731520"/>
              <a:ext cx="4572000" cy="2701042"/>
            </a:xfrm>
            <a:prstGeom prst="rect">
              <a:avLst/>
            </a:prstGeom>
            <a:solidFill>
              <a:srgbClr val="FFFFFF">
                <a:alpha val="100000"/>
              </a:srgbClr>
            </a:solidFill>
          </p:spPr>
          <p:txBody>
            <a:bodyPr/>
            <a:lstStyle/>
            <a:p>
              <a:endParaRPr/>
            </a:p>
          </p:txBody>
        </p:sp>
        <p:sp>
          <p:nvSpPr>
            <p:cNvPr id="11" name="pl5"/>
            <p:cNvSpPr/>
            <p:nvPr/>
          </p:nvSpPr>
          <p:spPr>
            <a:xfrm>
              <a:off x="7591078" y="2577501"/>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12" name="pl6"/>
            <p:cNvSpPr/>
            <p:nvPr/>
          </p:nvSpPr>
          <p:spPr>
            <a:xfrm>
              <a:off x="7591078" y="2068289"/>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13" name="pl7"/>
            <p:cNvSpPr/>
            <p:nvPr/>
          </p:nvSpPr>
          <p:spPr>
            <a:xfrm>
              <a:off x="7591078" y="1559078"/>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14" name="pl8"/>
            <p:cNvSpPr/>
            <p:nvPr/>
          </p:nvSpPr>
          <p:spPr>
            <a:xfrm>
              <a:off x="7591078" y="1049866"/>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15" name="pl9"/>
            <p:cNvSpPr/>
            <p:nvPr/>
          </p:nvSpPr>
          <p:spPr>
            <a:xfrm>
              <a:off x="7774880" y="1791475"/>
              <a:ext cx="1997136" cy="1109615"/>
            </a:xfrm>
            <a:custGeom>
              <a:avLst/>
              <a:gdLst/>
              <a:ahLst/>
              <a:cxnLst/>
              <a:rect l="0" t="0" r="0" b="0"/>
              <a:pathLst>
                <a:path w="1997136" h="1109615">
                  <a:moveTo>
                    <a:pt x="0" y="1109615"/>
                  </a:moveTo>
                  <a:lnTo>
                    <a:pt x="340171" y="856205"/>
                  </a:lnTo>
                  <a:lnTo>
                    <a:pt x="658396" y="698502"/>
                  </a:lnTo>
                  <a:lnTo>
                    <a:pt x="998568" y="533158"/>
                  </a:lnTo>
                  <a:lnTo>
                    <a:pt x="1327766" y="340935"/>
                  </a:lnTo>
                  <a:lnTo>
                    <a:pt x="1667938" y="133932"/>
                  </a:lnTo>
                  <a:lnTo>
                    <a:pt x="1997136" y="0"/>
                  </a:lnTo>
                </a:path>
              </a:pathLst>
            </a:custGeom>
            <a:ln w="13550" cap="flat">
              <a:solidFill>
                <a:srgbClr val="002E54">
                  <a:alpha val="100000"/>
                </a:srgbClr>
              </a:solidFill>
              <a:prstDash val="solid"/>
              <a:round/>
            </a:ln>
          </p:spPr>
          <p:txBody>
            <a:bodyPr/>
            <a:lstStyle/>
            <a:p>
              <a:endParaRPr/>
            </a:p>
          </p:txBody>
        </p:sp>
        <p:sp>
          <p:nvSpPr>
            <p:cNvPr id="16" name="pl10"/>
            <p:cNvSpPr/>
            <p:nvPr/>
          </p:nvSpPr>
          <p:spPr>
            <a:xfrm>
              <a:off x="7774880" y="1130132"/>
              <a:ext cx="3676047" cy="1788176"/>
            </a:xfrm>
            <a:custGeom>
              <a:avLst/>
              <a:gdLst/>
              <a:ahLst/>
              <a:cxnLst/>
              <a:rect l="0" t="0" r="0" b="0"/>
              <a:pathLst>
                <a:path w="3676047" h="1788176">
                  <a:moveTo>
                    <a:pt x="0" y="1788176"/>
                  </a:moveTo>
                  <a:lnTo>
                    <a:pt x="340171" y="1554122"/>
                  </a:lnTo>
                  <a:lnTo>
                    <a:pt x="658396" y="1413516"/>
                  </a:lnTo>
                  <a:lnTo>
                    <a:pt x="998568" y="1251604"/>
                  </a:lnTo>
                  <a:lnTo>
                    <a:pt x="1327766" y="1047648"/>
                  </a:lnTo>
                  <a:lnTo>
                    <a:pt x="1667938" y="879975"/>
                  </a:lnTo>
                  <a:lnTo>
                    <a:pt x="1997136" y="754798"/>
                  </a:lnTo>
                  <a:lnTo>
                    <a:pt x="2337307" y="611204"/>
                  </a:lnTo>
                  <a:lnTo>
                    <a:pt x="2677479" y="485401"/>
                  </a:lnTo>
                  <a:lnTo>
                    <a:pt x="3006677" y="375424"/>
                  </a:lnTo>
                  <a:lnTo>
                    <a:pt x="3346849" y="196341"/>
                  </a:lnTo>
                  <a:lnTo>
                    <a:pt x="3676047" y="0"/>
                  </a:lnTo>
                </a:path>
              </a:pathLst>
            </a:custGeom>
            <a:ln w="13550" cap="flat">
              <a:solidFill>
                <a:srgbClr val="009E3C">
                  <a:alpha val="100000"/>
                </a:srgbClr>
              </a:solidFill>
              <a:prstDash val="solid"/>
              <a:round/>
            </a:ln>
          </p:spPr>
          <p:txBody>
            <a:bodyPr/>
            <a:lstStyle/>
            <a:p>
              <a:endParaRPr/>
            </a:p>
          </p:txBody>
        </p:sp>
        <p:sp>
          <p:nvSpPr>
            <p:cNvPr id="17" name="pg11"/>
            <p:cNvSpPr/>
            <p:nvPr/>
          </p:nvSpPr>
          <p:spPr>
            <a:xfrm>
              <a:off x="7638726" y="2596822"/>
              <a:ext cx="272309" cy="169038"/>
            </a:xfrm>
            <a:custGeom>
              <a:avLst/>
              <a:gdLst/>
              <a:ahLst/>
              <a:cxnLst/>
              <a:rect l="0" t="0" r="0" b="0"/>
              <a:pathLst>
                <a:path w="272309" h="169038">
                  <a:moveTo>
                    <a:pt x="27432" y="169038"/>
                  </a:moveTo>
                  <a:lnTo>
                    <a:pt x="244877" y="169038"/>
                  </a:lnTo>
                  <a:lnTo>
                    <a:pt x="243772" y="169016"/>
                  </a:lnTo>
                  <a:lnTo>
                    <a:pt x="248183" y="168838"/>
                  </a:lnTo>
                  <a:lnTo>
                    <a:pt x="252509" y="167955"/>
                  </a:lnTo>
                  <a:lnTo>
                    <a:pt x="256636" y="166389"/>
                  </a:lnTo>
                  <a:lnTo>
                    <a:pt x="260460" y="164182"/>
                  </a:lnTo>
                  <a:lnTo>
                    <a:pt x="263879" y="161390"/>
                  </a:lnTo>
                  <a:lnTo>
                    <a:pt x="266807" y="158086"/>
                  </a:lnTo>
                  <a:lnTo>
                    <a:pt x="269166" y="154354"/>
                  </a:lnTo>
                  <a:lnTo>
                    <a:pt x="270897" y="150293"/>
                  </a:lnTo>
                  <a:lnTo>
                    <a:pt x="271953" y="146006"/>
                  </a:lnTo>
                  <a:lnTo>
                    <a:pt x="272309" y="141606"/>
                  </a:lnTo>
                  <a:lnTo>
                    <a:pt x="272309" y="27432"/>
                  </a:lnTo>
                  <a:lnTo>
                    <a:pt x="271953" y="23031"/>
                  </a:lnTo>
                  <a:lnTo>
                    <a:pt x="270897" y="18745"/>
                  </a:lnTo>
                  <a:lnTo>
                    <a:pt x="269166" y="14683"/>
                  </a:lnTo>
                  <a:lnTo>
                    <a:pt x="266807" y="10952"/>
                  </a:lnTo>
                  <a:lnTo>
                    <a:pt x="263879" y="7647"/>
                  </a:lnTo>
                  <a:lnTo>
                    <a:pt x="260460" y="4855"/>
                  </a:lnTo>
                  <a:lnTo>
                    <a:pt x="256636" y="2648"/>
                  </a:lnTo>
                  <a:lnTo>
                    <a:pt x="252509" y="1083"/>
                  </a:lnTo>
                  <a:lnTo>
                    <a:pt x="248183" y="200"/>
                  </a:lnTo>
                  <a:lnTo>
                    <a:pt x="244877"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18" name="tx12"/>
            <p:cNvSpPr/>
            <p:nvPr/>
          </p:nvSpPr>
          <p:spPr>
            <a:xfrm>
              <a:off x="7684446" y="2675164"/>
              <a:ext cx="180869" cy="79292"/>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365</a:t>
              </a:r>
            </a:p>
          </p:txBody>
        </p:sp>
        <p:sp>
          <p:nvSpPr>
            <p:cNvPr id="19" name="pg13"/>
            <p:cNvSpPr/>
            <p:nvPr/>
          </p:nvSpPr>
          <p:spPr>
            <a:xfrm>
              <a:off x="7978897" y="2343411"/>
              <a:ext cx="272309" cy="169038"/>
            </a:xfrm>
            <a:custGeom>
              <a:avLst/>
              <a:gdLst/>
              <a:ahLst/>
              <a:cxnLst/>
              <a:rect l="0" t="0" r="0" b="0"/>
              <a:pathLst>
                <a:path w="272309" h="169038">
                  <a:moveTo>
                    <a:pt x="27431" y="169038"/>
                  </a:moveTo>
                  <a:lnTo>
                    <a:pt x="244877" y="169038"/>
                  </a:lnTo>
                  <a:lnTo>
                    <a:pt x="243772" y="169016"/>
                  </a:lnTo>
                  <a:lnTo>
                    <a:pt x="248183" y="168838"/>
                  </a:lnTo>
                  <a:lnTo>
                    <a:pt x="252509" y="167955"/>
                  </a:lnTo>
                  <a:lnTo>
                    <a:pt x="256636" y="166389"/>
                  </a:lnTo>
                  <a:lnTo>
                    <a:pt x="260460" y="164182"/>
                  </a:lnTo>
                  <a:lnTo>
                    <a:pt x="263879" y="161390"/>
                  </a:lnTo>
                  <a:lnTo>
                    <a:pt x="266807" y="158086"/>
                  </a:lnTo>
                  <a:lnTo>
                    <a:pt x="269166" y="154354"/>
                  </a:lnTo>
                  <a:lnTo>
                    <a:pt x="270897" y="150293"/>
                  </a:lnTo>
                  <a:lnTo>
                    <a:pt x="271953" y="146006"/>
                  </a:lnTo>
                  <a:lnTo>
                    <a:pt x="272309" y="141606"/>
                  </a:lnTo>
                  <a:lnTo>
                    <a:pt x="272309" y="27431"/>
                  </a:lnTo>
                  <a:lnTo>
                    <a:pt x="271953" y="23031"/>
                  </a:lnTo>
                  <a:lnTo>
                    <a:pt x="270897" y="18745"/>
                  </a:lnTo>
                  <a:lnTo>
                    <a:pt x="269166" y="14683"/>
                  </a:lnTo>
                  <a:lnTo>
                    <a:pt x="266807" y="10952"/>
                  </a:lnTo>
                  <a:lnTo>
                    <a:pt x="263879" y="7647"/>
                  </a:lnTo>
                  <a:lnTo>
                    <a:pt x="260460" y="4855"/>
                  </a:lnTo>
                  <a:lnTo>
                    <a:pt x="256636" y="2648"/>
                  </a:lnTo>
                  <a:lnTo>
                    <a:pt x="252509" y="1083"/>
                  </a:lnTo>
                  <a:lnTo>
                    <a:pt x="248183" y="200"/>
                  </a:lnTo>
                  <a:lnTo>
                    <a:pt x="244877"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0" name="tx14"/>
            <p:cNvSpPr/>
            <p:nvPr/>
          </p:nvSpPr>
          <p:spPr>
            <a:xfrm>
              <a:off x="8024617" y="2421806"/>
              <a:ext cx="180869"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862</a:t>
              </a:r>
            </a:p>
          </p:txBody>
        </p:sp>
        <p:sp>
          <p:nvSpPr>
            <p:cNvPr id="21" name="pg15"/>
            <p:cNvSpPr/>
            <p:nvPr/>
          </p:nvSpPr>
          <p:spPr>
            <a:xfrm>
              <a:off x="8266978" y="2185709"/>
              <a:ext cx="332598" cy="169038"/>
            </a:xfrm>
            <a:custGeom>
              <a:avLst/>
              <a:gdLst/>
              <a:ahLst/>
              <a:cxnLst/>
              <a:rect l="0" t="0" r="0" b="0"/>
              <a:pathLst>
                <a:path w="332598" h="169038">
                  <a:moveTo>
                    <a:pt x="27432" y="169038"/>
                  </a:moveTo>
                  <a:lnTo>
                    <a:pt x="305166" y="169038"/>
                  </a:lnTo>
                  <a:lnTo>
                    <a:pt x="304062" y="169016"/>
                  </a:lnTo>
                  <a:lnTo>
                    <a:pt x="308473" y="168838"/>
                  </a:lnTo>
                  <a:lnTo>
                    <a:pt x="312798" y="167955"/>
                  </a:lnTo>
                  <a:lnTo>
                    <a:pt x="316926" y="166389"/>
                  </a:lnTo>
                  <a:lnTo>
                    <a:pt x="320749" y="164182"/>
                  </a:lnTo>
                  <a:lnTo>
                    <a:pt x="324169" y="161390"/>
                  </a:lnTo>
                  <a:lnTo>
                    <a:pt x="327097" y="158086"/>
                  </a:lnTo>
                  <a:lnTo>
                    <a:pt x="329456" y="154354"/>
                  </a:lnTo>
                  <a:lnTo>
                    <a:pt x="331187" y="150293"/>
                  </a:lnTo>
                  <a:lnTo>
                    <a:pt x="332243" y="146006"/>
                  </a:lnTo>
                  <a:lnTo>
                    <a:pt x="332598" y="141606"/>
                  </a:lnTo>
                  <a:lnTo>
                    <a:pt x="332598" y="27431"/>
                  </a:lnTo>
                  <a:lnTo>
                    <a:pt x="332243" y="23031"/>
                  </a:lnTo>
                  <a:lnTo>
                    <a:pt x="331187" y="18745"/>
                  </a:lnTo>
                  <a:lnTo>
                    <a:pt x="329456" y="14683"/>
                  </a:lnTo>
                  <a:lnTo>
                    <a:pt x="327097" y="10952"/>
                  </a:lnTo>
                  <a:lnTo>
                    <a:pt x="324169" y="7647"/>
                  </a:lnTo>
                  <a:lnTo>
                    <a:pt x="320749" y="4855"/>
                  </a:lnTo>
                  <a:lnTo>
                    <a:pt x="316926" y="2648"/>
                  </a:lnTo>
                  <a:lnTo>
                    <a:pt x="312798" y="1083"/>
                  </a:lnTo>
                  <a:lnTo>
                    <a:pt x="308473" y="200"/>
                  </a:lnTo>
                  <a:lnTo>
                    <a:pt x="305166"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2" name="tx16"/>
            <p:cNvSpPr/>
            <p:nvPr/>
          </p:nvSpPr>
          <p:spPr>
            <a:xfrm>
              <a:off x="8312698" y="2265427"/>
              <a:ext cx="241158" cy="77916"/>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1172</a:t>
              </a:r>
            </a:p>
          </p:txBody>
        </p:sp>
        <p:sp>
          <p:nvSpPr>
            <p:cNvPr id="23" name="pg17"/>
            <p:cNvSpPr/>
            <p:nvPr/>
          </p:nvSpPr>
          <p:spPr>
            <a:xfrm>
              <a:off x="8607149" y="2020364"/>
              <a:ext cx="332598" cy="169038"/>
            </a:xfrm>
            <a:custGeom>
              <a:avLst/>
              <a:gdLst/>
              <a:ahLst/>
              <a:cxnLst/>
              <a:rect l="0" t="0" r="0" b="0"/>
              <a:pathLst>
                <a:path w="332598" h="169038">
                  <a:moveTo>
                    <a:pt x="27432" y="169038"/>
                  </a:moveTo>
                  <a:lnTo>
                    <a:pt x="305166" y="169038"/>
                  </a:lnTo>
                  <a:lnTo>
                    <a:pt x="304062" y="169016"/>
                  </a:lnTo>
                  <a:lnTo>
                    <a:pt x="308473" y="168838"/>
                  </a:lnTo>
                  <a:lnTo>
                    <a:pt x="312798" y="167955"/>
                  </a:lnTo>
                  <a:lnTo>
                    <a:pt x="316926" y="166389"/>
                  </a:lnTo>
                  <a:lnTo>
                    <a:pt x="320749" y="164182"/>
                  </a:lnTo>
                  <a:lnTo>
                    <a:pt x="324169" y="161390"/>
                  </a:lnTo>
                  <a:lnTo>
                    <a:pt x="327097" y="158086"/>
                  </a:lnTo>
                  <a:lnTo>
                    <a:pt x="329456" y="154354"/>
                  </a:lnTo>
                  <a:lnTo>
                    <a:pt x="331187" y="150293"/>
                  </a:lnTo>
                  <a:lnTo>
                    <a:pt x="332243" y="146006"/>
                  </a:lnTo>
                  <a:lnTo>
                    <a:pt x="332598" y="141606"/>
                  </a:lnTo>
                  <a:lnTo>
                    <a:pt x="332598" y="27431"/>
                  </a:lnTo>
                  <a:lnTo>
                    <a:pt x="332243" y="23031"/>
                  </a:lnTo>
                  <a:lnTo>
                    <a:pt x="331187" y="18745"/>
                  </a:lnTo>
                  <a:lnTo>
                    <a:pt x="329456" y="14683"/>
                  </a:lnTo>
                  <a:lnTo>
                    <a:pt x="327097" y="10952"/>
                  </a:lnTo>
                  <a:lnTo>
                    <a:pt x="324169" y="7647"/>
                  </a:lnTo>
                  <a:lnTo>
                    <a:pt x="320749" y="4855"/>
                  </a:lnTo>
                  <a:lnTo>
                    <a:pt x="316926" y="2648"/>
                  </a:lnTo>
                  <a:lnTo>
                    <a:pt x="312798" y="1083"/>
                  </a:lnTo>
                  <a:lnTo>
                    <a:pt x="308473" y="200"/>
                  </a:lnTo>
                  <a:lnTo>
                    <a:pt x="305166"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4" name="tx18"/>
            <p:cNvSpPr/>
            <p:nvPr/>
          </p:nvSpPr>
          <p:spPr>
            <a:xfrm>
              <a:off x="8652869" y="2098759"/>
              <a:ext cx="241158"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1497</a:t>
              </a:r>
            </a:p>
          </p:txBody>
        </p:sp>
        <p:sp>
          <p:nvSpPr>
            <p:cNvPr id="25" name="pg19"/>
            <p:cNvSpPr/>
            <p:nvPr/>
          </p:nvSpPr>
          <p:spPr>
            <a:xfrm>
              <a:off x="8936347" y="1828141"/>
              <a:ext cx="332598" cy="169038"/>
            </a:xfrm>
            <a:custGeom>
              <a:avLst/>
              <a:gdLst/>
              <a:ahLst/>
              <a:cxnLst/>
              <a:rect l="0" t="0" r="0" b="0"/>
              <a:pathLst>
                <a:path w="332598" h="169038">
                  <a:moveTo>
                    <a:pt x="27431" y="169038"/>
                  </a:moveTo>
                  <a:lnTo>
                    <a:pt x="305166" y="169038"/>
                  </a:lnTo>
                  <a:lnTo>
                    <a:pt x="304062" y="169016"/>
                  </a:lnTo>
                  <a:lnTo>
                    <a:pt x="308473" y="168838"/>
                  </a:lnTo>
                  <a:lnTo>
                    <a:pt x="312798" y="167955"/>
                  </a:lnTo>
                  <a:lnTo>
                    <a:pt x="316926" y="166389"/>
                  </a:lnTo>
                  <a:lnTo>
                    <a:pt x="320749" y="164182"/>
                  </a:lnTo>
                  <a:lnTo>
                    <a:pt x="324169" y="161390"/>
                  </a:lnTo>
                  <a:lnTo>
                    <a:pt x="327097" y="158086"/>
                  </a:lnTo>
                  <a:lnTo>
                    <a:pt x="329456" y="154354"/>
                  </a:lnTo>
                  <a:lnTo>
                    <a:pt x="331187" y="150293"/>
                  </a:lnTo>
                  <a:lnTo>
                    <a:pt x="332243" y="146006"/>
                  </a:lnTo>
                  <a:lnTo>
                    <a:pt x="332598" y="141606"/>
                  </a:lnTo>
                  <a:lnTo>
                    <a:pt x="332598" y="27432"/>
                  </a:lnTo>
                  <a:lnTo>
                    <a:pt x="332243" y="23031"/>
                  </a:lnTo>
                  <a:lnTo>
                    <a:pt x="331187" y="18745"/>
                  </a:lnTo>
                  <a:lnTo>
                    <a:pt x="329456" y="14683"/>
                  </a:lnTo>
                  <a:lnTo>
                    <a:pt x="327097" y="10952"/>
                  </a:lnTo>
                  <a:lnTo>
                    <a:pt x="324169" y="7647"/>
                  </a:lnTo>
                  <a:lnTo>
                    <a:pt x="320749" y="4855"/>
                  </a:lnTo>
                  <a:lnTo>
                    <a:pt x="316926" y="2648"/>
                  </a:lnTo>
                  <a:lnTo>
                    <a:pt x="312798" y="1083"/>
                  </a:lnTo>
                  <a:lnTo>
                    <a:pt x="308473" y="200"/>
                  </a:lnTo>
                  <a:lnTo>
                    <a:pt x="305166"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5"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6" name="tx20"/>
            <p:cNvSpPr/>
            <p:nvPr/>
          </p:nvSpPr>
          <p:spPr>
            <a:xfrm>
              <a:off x="8982067" y="1906537"/>
              <a:ext cx="241158"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1874</a:t>
              </a:r>
            </a:p>
          </p:txBody>
        </p:sp>
        <p:sp>
          <p:nvSpPr>
            <p:cNvPr id="27" name="pg21"/>
            <p:cNvSpPr/>
            <p:nvPr/>
          </p:nvSpPr>
          <p:spPr>
            <a:xfrm>
              <a:off x="9276519" y="1621139"/>
              <a:ext cx="332598" cy="169038"/>
            </a:xfrm>
            <a:custGeom>
              <a:avLst/>
              <a:gdLst/>
              <a:ahLst/>
              <a:cxnLst/>
              <a:rect l="0" t="0" r="0" b="0"/>
              <a:pathLst>
                <a:path w="332598" h="169038">
                  <a:moveTo>
                    <a:pt x="27431" y="169038"/>
                  </a:moveTo>
                  <a:lnTo>
                    <a:pt x="305166" y="169038"/>
                  </a:lnTo>
                  <a:lnTo>
                    <a:pt x="304062" y="169016"/>
                  </a:lnTo>
                  <a:lnTo>
                    <a:pt x="308473" y="168838"/>
                  </a:lnTo>
                  <a:lnTo>
                    <a:pt x="312798" y="167955"/>
                  </a:lnTo>
                  <a:lnTo>
                    <a:pt x="316926" y="166389"/>
                  </a:lnTo>
                  <a:lnTo>
                    <a:pt x="320749" y="164182"/>
                  </a:lnTo>
                  <a:lnTo>
                    <a:pt x="324169" y="161390"/>
                  </a:lnTo>
                  <a:lnTo>
                    <a:pt x="327097" y="158086"/>
                  </a:lnTo>
                  <a:lnTo>
                    <a:pt x="329456" y="154354"/>
                  </a:lnTo>
                  <a:lnTo>
                    <a:pt x="331187" y="150293"/>
                  </a:lnTo>
                  <a:lnTo>
                    <a:pt x="332243" y="146006"/>
                  </a:lnTo>
                  <a:lnTo>
                    <a:pt x="332598" y="141606"/>
                  </a:lnTo>
                  <a:lnTo>
                    <a:pt x="332598" y="27431"/>
                  </a:lnTo>
                  <a:lnTo>
                    <a:pt x="332243" y="23031"/>
                  </a:lnTo>
                  <a:lnTo>
                    <a:pt x="331187" y="18745"/>
                  </a:lnTo>
                  <a:lnTo>
                    <a:pt x="329456" y="14683"/>
                  </a:lnTo>
                  <a:lnTo>
                    <a:pt x="327097" y="10952"/>
                  </a:lnTo>
                  <a:lnTo>
                    <a:pt x="324169" y="7647"/>
                  </a:lnTo>
                  <a:lnTo>
                    <a:pt x="320749" y="4855"/>
                  </a:lnTo>
                  <a:lnTo>
                    <a:pt x="316926" y="2648"/>
                  </a:lnTo>
                  <a:lnTo>
                    <a:pt x="312798" y="1083"/>
                  </a:lnTo>
                  <a:lnTo>
                    <a:pt x="308473" y="200"/>
                  </a:lnTo>
                  <a:lnTo>
                    <a:pt x="305166"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28" name="tx22"/>
            <p:cNvSpPr/>
            <p:nvPr/>
          </p:nvSpPr>
          <p:spPr>
            <a:xfrm>
              <a:off x="9322239" y="1699534"/>
              <a:ext cx="241158"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2281</a:t>
              </a:r>
            </a:p>
          </p:txBody>
        </p:sp>
        <p:sp>
          <p:nvSpPr>
            <p:cNvPr id="29" name="pg23"/>
            <p:cNvSpPr/>
            <p:nvPr/>
          </p:nvSpPr>
          <p:spPr>
            <a:xfrm>
              <a:off x="9605717" y="1487206"/>
              <a:ext cx="332598" cy="169038"/>
            </a:xfrm>
            <a:custGeom>
              <a:avLst/>
              <a:gdLst/>
              <a:ahLst/>
              <a:cxnLst/>
              <a:rect l="0" t="0" r="0" b="0"/>
              <a:pathLst>
                <a:path w="332598" h="169038">
                  <a:moveTo>
                    <a:pt x="27431" y="169038"/>
                  </a:moveTo>
                  <a:lnTo>
                    <a:pt x="305166" y="169038"/>
                  </a:lnTo>
                  <a:lnTo>
                    <a:pt x="304062" y="169016"/>
                  </a:lnTo>
                  <a:lnTo>
                    <a:pt x="308473" y="168838"/>
                  </a:lnTo>
                  <a:lnTo>
                    <a:pt x="312798" y="167955"/>
                  </a:lnTo>
                  <a:lnTo>
                    <a:pt x="316926" y="166389"/>
                  </a:lnTo>
                  <a:lnTo>
                    <a:pt x="320749" y="164182"/>
                  </a:lnTo>
                  <a:lnTo>
                    <a:pt x="324169" y="161390"/>
                  </a:lnTo>
                  <a:lnTo>
                    <a:pt x="327097" y="158086"/>
                  </a:lnTo>
                  <a:lnTo>
                    <a:pt x="329456" y="154354"/>
                  </a:lnTo>
                  <a:lnTo>
                    <a:pt x="331187" y="150293"/>
                  </a:lnTo>
                  <a:lnTo>
                    <a:pt x="332243" y="146006"/>
                  </a:lnTo>
                  <a:lnTo>
                    <a:pt x="332598" y="141606"/>
                  </a:lnTo>
                  <a:lnTo>
                    <a:pt x="332598" y="27431"/>
                  </a:lnTo>
                  <a:lnTo>
                    <a:pt x="332243" y="23031"/>
                  </a:lnTo>
                  <a:lnTo>
                    <a:pt x="331187" y="18745"/>
                  </a:lnTo>
                  <a:lnTo>
                    <a:pt x="329456" y="14683"/>
                  </a:lnTo>
                  <a:lnTo>
                    <a:pt x="327097" y="10952"/>
                  </a:lnTo>
                  <a:lnTo>
                    <a:pt x="324169" y="7647"/>
                  </a:lnTo>
                  <a:lnTo>
                    <a:pt x="320749" y="4855"/>
                  </a:lnTo>
                  <a:lnTo>
                    <a:pt x="316926" y="2648"/>
                  </a:lnTo>
                  <a:lnTo>
                    <a:pt x="312798" y="1083"/>
                  </a:lnTo>
                  <a:lnTo>
                    <a:pt x="308473" y="200"/>
                  </a:lnTo>
                  <a:lnTo>
                    <a:pt x="305166"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30" name="tx24"/>
            <p:cNvSpPr/>
            <p:nvPr/>
          </p:nvSpPr>
          <p:spPr>
            <a:xfrm>
              <a:off x="9651437" y="1565601"/>
              <a:ext cx="241158"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2544</a:t>
              </a:r>
            </a:p>
          </p:txBody>
        </p:sp>
        <p:sp>
          <p:nvSpPr>
            <p:cNvPr id="31" name="tx25"/>
            <p:cNvSpPr/>
            <p:nvPr/>
          </p:nvSpPr>
          <p:spPr>
            <a:xfrm>
              <a:off x="7379322" y="2533507"/>
              <a:ext cx="149125" cy="876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1B</a:t>
              </a:r>
            </a:p>
          </p:txBody>
        </p:sp>
        <p:sp>
          <p:nvSpPr>
            <p:cNvPr id="32" name="tx26"/>
            <p:cNvSpPr/>
            <p:nvPr/>
          </p:nvSpPr>
          <p:spPr>
            <a:xfrm>
              <a:off x="7379322" y="2024296"/>
              <a:ext cx="149125" cy="876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2B</a:t>
              </a:r>
            </a:p>
          </p:txBody>
        </p:sp>
        <p:sp>
          <p:nvSpPr>
            <p:cNvPr id="33" name="tx27"/>
            <p:cNvSpPr/>
            <p:nvPr/>
          </p:nvSpPr>
          <p:spPr>
            <a:xfrm>
              <a:off x="7379322" y="1513536"/>
              <a:ext cx="149125"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3B</a:t>
              </a:r>
            </a:p>
          </p:txBody>
        </p:sp>
        <p:sp>
          <p:nvSpPr>
            <p:cNvPr id="34" name="tx28"/>
            <p:cNvSpPr/>
            <p:nvPr/>
          </p:nvSpPr>
          <p:spPr>
            <a:xfrm>
              <a:off x="7379322" y="1006230"/>
              <a:ext cx="149125" cy="87272"/>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4B</a:t>
              </a:r>
            </a:p>
          </p:txBody>
        </p:sp>
        <p:sp>
          <p:nvSpPr>
            <p:cNvPr id="35" name="pl29"/>
            <p:cNvSpPr/>
            <p:nvPr/>
          </p:nvSpPr>
          <p:spPr>
            <a:xfrm>
              <a:off x="7556283" y="257750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6" name="pl30"/>
            <p:cNvSpPr/>
            <p:nvPr/>
          </p:nvSpPr>
          <p:spPr>
            <a:xfrm>
              <a:off x="7556283" y="206828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7" name="pl31"/>
            <p:cNvSpPr/>
            <p:nvPr/>
          </p:nvSpPr>
          <p:spPr>
            <a:xfrm>
              <a:off x="7556283" y="155907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8" name="pl32"/>
            <p:cNvSpPr/>
            <p:nvPr/>
          </p:nvSpPr>
          <p:spPr>
            <a:xfrm>
              <a:off x="7556283" y="104986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9" name="pl33"/>
            <p:cNvSpPr/>
            <p:nvPr/>
          </p:nvSpPr>
          <p:spPr>
            <a:xfrm>
              <a:off x="8115052"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0" name="pl34"/>
            <p:cNvSpPr/>
            <p:nvPr/>
          </p:nvSpPr>
          <p:spPr>
            <a:xfrm>
              <a:off x="8773449"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1" name="pl35"/>
            <p:cNvSpPr/>
            <p:nvPr/>
          </p:nvSpPr>
          <p:spPr>
            <a:xfrm>
              <a:off x="9442818"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2" name="pl36"/>
            <p:cNvSpPr/>
            <p:nvPr/>
          </p:nvSpPr>
          <p:spPr>
            <a:xfrm>
              <a:off x="10112188"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3" name="pl37"/>
            <p:cNvSpPr/>
            <p:nvPr/>
          </p:nvSpPr>
          <p:spPr>
            <a:xfrm>
              <a:off x="10781558"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4" name="pl38"/>
            <p:cNvSpPr/>
            <p:nvPr/>
          </p:nvSpPr>
          <p:spPr>
            <a:xfrm>
              <a:off x="11450928" y="3007717"/>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5" name="tx39"/>
            <p:cNvSpPr/>
            <p:nvPr/>
          </p:nvSpPr>
          <p:spPr>
            <a:xfrm>
              <a:off x="8033732" y="3067430"/>
              <a:ext cx="162639" cy="9018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fev</a:t>
              </a:r>
            </a:p>
          </p:txBody>
        </p:sp>
        <p:sp>
          <p:nvSpPr>
            <p:cNvPr id="46" name="tx40"/>
            <p:cNvSpPr/>
            <p:nvPr/>
          </p:nvSpPr>
          <p:spPr>
            <a:xfrm>
              <a:off x="8685342" y="3068918"/>
              <a:ext cx="17621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abr</a:t>
              </a:r>
            </a:p>
          </p:txBody>
        </p:sp>
        <p:sp>
          <p:nvSpPr>
            <p:cNvPr id="47" name="tx41"/>
            <p:cNvSpPr/>
            <p:nvPr/>
          </p:nvSpPr>
          <p:spPr>
            <a:xfrm>
              <a:off x="9361469" y="3044689"/>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jun</a:t>
              </a:r>
            </a:p>
          </p:txBody>
        </p:sp>
        <p:sp>
          <p:nvSpPr>
            <p:cNvPr id="48" name="tx42"/>
            <p:cNvSpPr/>
            <p:nvPr/>
          </p:nvSpPr>
          <p:spPr>
            <a:xfrm>
              <a:off x="10010479" y="3067311"/>
              <a:ext cx="203418" cy="9030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ago</a:t>
              </a:r>
            </a:p>
          </p:txBody>
        </p:sp>
        <p:sp>
          <p:nvSpPr>
            <p:cNvPr id="49" name="tx43"/>
            <p:cNvSpPr/>
            <p:nvPr/>
          </p:nvSpPr>
          <p:spPr>
            <a:xfrm>
              <a:off x="10696815" y="3070883"/>
              <a:ext cx="169485"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out</a:t>
              </a:r>
            </a:p>
          </p:txBody>
        </p:sp>
        <p:sp>
          <p:nvSpPr>
            <p:cNvPr id="50" name="tx44"/>
            <p:cNvSpPr/>
            <p:nvPr/>
          </p:nvSpPr>
          <p:spPr>
            <a:xfrm>
              <a:off x="11352642" y="3068918"/>
              <a:ext cx="19657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dez</a:t>
              </a:r>
            </a:p>
          </p:txBody>
        </p:sp>
        <p:sp>
          <p:nvSpPr>
            <p:cNvPr id="51" name="tx45"/>
            <p:cNvSpPr/>
            <p:nvPr/>
          </p:nvSpPr>
          <p:spPr>
            <a:xfrm>
              <a:off x="9570563" y="3329445"/>
              <a:ext cx="84683" cy="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  </a:t>
              </a:r>
            </a:p>
          </p:txBody>
        </p:sp>
        <p:sp>
          <p:nvSpPr>
            <p:cNvPr id="52" name="tx46"/>
            <p:cNvSpPr/>
            <p:nvPr/>
          </p:nvSpPr>
          <p:spPr>
            <a:xfrm rot="-5400000">
              <a:off x="6739611" y="1956801"/>
              <a:ext cx="1007938" cy="134838"/>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Valores em R$</a:t>
              </a:r>
            </a:p>
          </p:txBody>
        </p:sp>
        <p:sp>
          <p:nvSpPr>
            <p:cNvPr id="53" name="tx47"/>
            <p:cNvSpPr/>
            <p:nvPr/>
          </p:nvSpPr>
          <p:spPr>
            <a:xfrm>
              <a:off x="8840397" y="796644"/>
              <a:ext cx="1545014" cy="135374"/>
            </a:xfrm>
            <a:prstGeom prst="rect">
              <a:avLst/>
            </a:prstGeom>
            <a:noFill/>
          </p:spPr>
          <p:txBody>
            <a:bodyPr wrap="none" lIns="0" tIns="0" rIns="0" bIns="0" anchor="ctr" anchorCtr="1"/>
            <a:lstStyle/>
            <a:p>
              <a:pPr marL="0" marR="0" indent="0" algn="l">
                <a:lnSpc>
                  <a:spcPts val="1439"/>
                </a:lnSpc>
                <a:spcBef>
                  <a:spcPts val="0"/>
                </a:spcBef>
                <a:spcAft>
                  <a:spcPts val="0"/>
                </a:spcAft>
              </a:pPr>
              <a:r>
                <a:rPr sz="1439">
                  <a:solidFill>
                    <a:srgbClr val="000000">
                      <a:alpha val="100000"/>
                    </a:srgbClr>
                  </a:solidFill>
                  <a:latin typeface="Arial"/>
                  <a:cs typeface="Arial"/>
                </a:rPr>
                <a:t>Cota-Parte do FPE</a:t>
              </a:r>
            </a:p>
          </p:txBody>
        </p:sp>
        <p:sp>
          <p:nvSpPr>
            <p:cNvPr id="54" name="rc48"/>
            <p:cNvSpPr/>
            <p:nvPr/>
          </p:nvSpPr>
          <p:spPr>
            <a:xfrm>
              <a:off x="7132320" y="3432562"/>
              <a:ext cx="4572000" cy="2701042"/>
            </a:xfrm>
            <a:prstGeom prst="rect">
              <a:avLst/>
            </a:prstGeom>
            <a:solidFill>
              <a:srgbClr val="FFFFFF">
                <a:alpha val="100000"/>
              </a:srgbClr>
            </a:solidFill>
          </p:spPr>
          <p:txBody>
            <a:bodyPr/>
            <a:lstStyle/>
            <a:p>
              <a:endParaRPr/>
            </a:p>
          </p:txBody>
        </p:sp>
        <p:sp>
          <p:nvSpPr>
            <p:cNvPr id="55" name="pl49"/>
            <p:cNvSpPr/>
            <p:nvPr/>
          </p:nvSpPr>
          <p:spPr>
            <a:xfrm>
              <a:off x="7591078" y="5212591"/>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56" name="pl50"/>
            <p:cNvSpPr/>
            <p:nvPr/>
          </p:nvSpPr>
          <p:spPr>
            <a:xfrm>
              <a:off x="7591078" y="4666519"/>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57" name="pl51"/>
            <p:cNvSpPr/>
            <p:nvPr/>
          </p:nvSpPr>
          <p:spPr>
            <a:xfrm>
              <a:off x="7591078" y="4120447"/>
              <a:ext cx="4043652" cy="0"/>
            </a:xfrm>
            <a:custGeom>
              <a:avLst/>
              <a:gdLst/>
              <a:ahLst/>
              <a:cxnLst/>
              <a:rect l="0" t="0" r="0" b="0"/>
              <a:pathLst>
                <a:path w="4043652">
                  <a:moveTo>
                    <a:pt x="0" y="0"/>
                  </a:moveTo>
                  <a:lnTo>
                    <a:pt x="4043652" y="0"/>
                  </a:lnTo>
                  <a:lnTo>
                    <a:pt x="4043652" y="0"/>
                  </a:lnTo>
                </a:path>
              </a:pathLst>
            </a:custGeom>
            <a:ln w="13550" cap="flat">
              <a:solidFill>
                <a:srgbClr val="D8D8D8">
                  <a:alpha val="100000"/>
                </a:srgbClr>
              </a:solidFill>
              <a:prstDash val="solid"/>
              <a:round/>
            </a:ln>
          </p:spPr>
          <p:txBody>
            <a:bodyPr/>
            <a:lstStyle/>
            <a:p>
              <a:endParaRPr/>
            </a:p>
          </p:txBody>
        </p:sp>
        <p:sp>
          <p:nvSpPr>
            <p:cNvPr id="58" name="pl52"/>
            <p:cNvSpPr/>
            <p:nvPr/>
          </p:nvSpPr>
          <p:spPr>
            <a:xfrm>
              <a:off x="7774880" y="3831175"/>
              <a:ext cx="3676047" cy="1788176"/>
            </a:xfrm>
            <a:custGeom>
              <a:avLst/>
              <a:gdLst/>
              <a:ahLst/>
              <a:cxnLst/>
              <a:rect l="0" t="0" r="0" b="0"/>
              <a:pathLst>
                <a:path w="3676047" h="1788176">
                  <a:moveTo>
                    <a:pt x="0" y="1788176"/>
                  </a:moveTo>
                  <a:lnTo>
                    <a:pt x="340171" y="1630842"/>
                  </a:lnTo>
                  <a:lnTo>
                    <a:pt x="658396" y="1491326"/>
                  </a:lnTo>
                  <a:lnTo>
                    <a:pt x="998568" y="1347285"/>
                  </a:lnTo>
                  <a:lnTo>
                    <a:pt x="1327766" y="1195840"/>
                  </a:lnTo>
                  <a:lnTo>
                    <a:pt x="1667938" y="1039952"/>
                  </a:lnTo>
                  <a:lnTo>
                    <a:pt x="1997136" y="901919"/>
                  </a:lnTo>
                  <a:lnTo>
                    <a:pt x="2337307" y="741522"/>
                  </a:lnTo>
                  <a:lnTo>
                    <a:pt x="2677479" y="582679"/>
                  </a:lnTo>
                  <a:lnTo>
                    <a:pt x="3006677" y="389131"/>
                  </a:lnTo>
                  <a:lnTo>
                    <a:pt x="3346849" y="216958"/>
                  </a:lnTo>
                  <a:lnTo>
                    <a:pt x="3676047" y="0"/>
                  </a:lnTo>
                </a:path>
              </a:pathLst>
            </a:custGeom>
            <a:ln w="13550" cap="flat">
              <a:solidFill>
                <a:srgbClr val="009E3C">
                  <a:alpha val="100000"/>
                </a:srgbClr>
              </a:solidFill>
              <a:prstDash val="solid"/>
              <a:round/>
            </a:ln>
          </p:spPr>
          <p:txBody>
            <a:bodyPr/>
            <a:lstStyle/>
            <a:p>
              <a:endParaRPr/>
            </a:p>
          </p:txBody>
        </p:sp>
        <p:sp>
          <p:nvSpPr>
            <p:cNvPr id="59" name="pl53"/>
            <p:cNvSpPr/>
            <p:nvPr/>
          </p:nvSpPr>
          <p:spPr>
            <a:xfrm>
              <a:off x="7774880" y="4607885"/>
              <a:ext cx="1997136" cy="987566"/>
            </a:xfrm>
            <a:custGeom>
              <a:avLst/>
              <a:gdLst/>
              <a:ahLst/>
              <a:cxnLst/>
              <a:rect l="0" t="0" r="0" b="0"/>
              <a:pathLst>
                <a:path w="1997136" h="987566">
                  <a:moveTo>
                    <a:pt x="0" y="987566"/>
                  </a:moveTo>
                  <a:lnTo>
                    <a:pt x="340171" y="809993"/>
                  </a:lnTo>
                  <a:lnTo>
                    <a:pt x="658396" y="666680"/>
                  </a:lnTo>
                  <a:lnTo>
                    <a:pt x="998568" y="501738"/>
                  </a:lnTo>
                  <a:lnTo>
                    <a:pt x="1327766" y="334248"/>
                  </a:lnTo>
                  <a:lnTo>
                    <a:pt x="1667938" y="159115"/>
                  </a:lnTo>
                  <a:lnTo>
                    <a:pt x="1997136" y="0"/>
                  </a:lnTo>
                </a:path>
              </a:pathLst>
            </a:custGeom>
            <a:ln w="27101" cap="flat">
              <a:solidFill>
                <a:srgbClr val="002E54">
                  <a:alpha val="100000"/>
                </a:srgbClr>
              </a:solidFill>
              <a:prstDash val="solid"/>
              <a:round/>
            </a:ln>
          </p:spPr>
          <p:txBody>
            <a:bodyPr/>
            <a:lstStyle/>
            <a:p>
              <a:endParaRPr/>
            </a:p>
          </p:txBody>
        </p:sp>
        <p:sp>
          <p:nvSpPr>
            <p:cNvPr id="60" name="pg54"/>
            <p:cNvSpPr/>
            <p:nvPr/>
          </p:nvSpPr>
          <p:spPr>
            <a:xfrm>
              <a:off x="7638726" y="5291183"/>
              <a:ext cx="272309" cy="169038"/>
            </a:xfrm>
            <a:custGeom>
              <a:avLst/>
              <a:gdLst/>
              <a:ahLst/>
              <a:cxnLst/>
              <a:rect l="0" t="0" r="0" b="0"/>
              <a:pathLst>
                <a:path w="272309" h="169038">
                  <a:moveTo>
                    <a:pt x="27432" y="169038"/>
                  </a:moveTo>
                  <a:lnTo>
                    <a:pt x="244877" y="169038"/>
                  </a:lnTo>
                  <a:lnTo>
                    <a:pt x="243772" y="169016"/>
                  </a:lnTo>
                  <a:lnTo>
                    <a:pt x="248183" y="168838"/>
                  </a:lnTo>
                  <a:lnTo>
                    <a:pt x="252509" y="167955"/>
                  </a:lnTo>
                  <a:lnTo>
                    <a:pt x="256636" y="166389"/>
                  </a:lnTo>
                  <a:lnTo>
                    <a:pt x="260460" y="164182"/>
                  </a:lnTo>
                  <a:lnTo>
                    <a:pt x="263879" y="161390"/>
                  </a:lnTo>
                  <a:lnTo>
                    <a:pt x="266807" y="158086"/>
                  </a:lnTo>
                  <a:lnTo>
                    <a:pt x="269166" y="154354"/>
                  </a:lnTo>
                  <a:lnTo>
                    <a:pt x="270897" y="150293"/>
                  </a:lnTo>
                  <a:lnTo>
                    <a:pt x="271953" y="146006"/>
                  </a:lnTo>
                  <a:lnTo>
                    <a:pt x="272309" y="141606"/>
                  </a:lnTo>
                  <a:lnTo>
                    <a:pt x="272309" y="27432"/>
                  </a:lnTo>
                  <a:lnTo>
                    <a:pt x="271953" y="23031"/>
                  </a:lnTo>
                  <a:lnTo>
                    <a:pt x="270897" y="18745"/>
                  </a:lnTo>
                  <a:lnTo>
                    <a:pt x="269166" y="14683"/>
                  </a:lnTo>
                  <a:lnTo>
                    <a:pt x="266807" y="10952"/>
                  </a:lnTo>
                  <a:lnTo>
                    <a:pt x="263879" y="7647"/>
                  </a:lnTo>
                  <a:lnTo>
                    <a:pt x="260460" y="4855"/>
                  </a:lnTo>
                  <a:lnTo>
                    <a:pt x="256636" y="2648"/>
                  </a:lnTo>
                  <a:lnTo>
                    <a:pt x="252509" y="1083"/>
                  </a:lnTo>
                  <a:lnTo>
                    <a:pt x="248183" y="200"/>
                  </a:lnTo>
                  <a:lnTo>
                    <a:pt x="244877"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1" name="tx55"/>
            <p:cNvSpPr/>
            <p:nvPr/>
          </p:nvSpPr>
          <p:spPr>
            <a:xfrm>
              <a:off x="7684446" y="5369578"/>
              <a:ext cx="180869"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299</a:t>
              </a:r>
            </a:p>
          </p:txBody>
        </p:sp>
        <p:sp>
          <p:nvSpPr>
            <p:cNvPr id="62" name="pg56"/>
            <p:cNvSpPr/>
            <p:nvPr/>
          </p:nvSpPr>
          <p:spPr>
            <a:xfrm>
              <a:off x="7978897" y="5113609"/>
              <a:ext cx="272309" cy="169038"/>
            </a:xfrm>
            <a:custGeom>
              <a:avLst/>
              <a:gdLst/>
              <a:ahLst/>
              <a:cxnLst/>
              <a:rect l="0" t="0" r="0" b="0"/>
              <a:pathLst>
                <a:path w="272309" h="169038">
                  <a:moveTo>
                    <a:pt x="27431" y="169038"/>
                  </a:moveTo>
                  <a:lnTo>
                    <a:pt x="244877" y="169038"/>
                  </a:lnTo>
                  <a:lnTo>
                    <a:pt x="243772" y="169016"/>
                  </a:lnTo>
                  <a:lnTo>
                    <a:pt x="248183" y="168838"/>
                  </a:lnTo>
                  <a:lnTo>
                    <a:pt x="252509" y="167955"/>
                  </a:lnTo>
                  <a:lnTo>
                    <a:pt x="256636" y="166389"/>
                  </a:lnTo>
                  <a:lnTo>
                    <a:pt x="260460" y="164182"/>
                  </a:lnTo>
                  <a:lnTo>
                    <a:pt x="263879" y="161390"/>
                  </a:lnTo>
                  <a:lnTo>
                    <a:pt x="266807" y="158086"/>
                  </a:lnTo>
                  <a:lnTo>
                    <a:pt x="269166" y="154354"/>
                  </a:lnTo>
                  <a:lnTo>
                    <a:pt x="270897" y="150293"/>
                  </a:lnTo>
                  <a:lnTo>
                    <a:pt x="271953" y="146006"/>
                  </a:lnTo>
                  <a:lnTo>
                    <a:pt x="272309" y="141606"/>
                  </a:lnTo>
                  <a:lnTo>
                    <a:pt x="272309" y="27431"/>
                  </a:lnTo>
                  <a:lnTo>
                    <a:pt x="271953" y="23031"/>
                  </a:lnTo>
                  <a:lnTo>
                    <a:pt x="270897" y="18745"/>
                  </a:lnTo>
                  <a:lnTo>
                    <a:pt x="269166" y="14683"/>
                  </a:lnTo>
                  <a:lnTo>
                    <a:pt x="266807" y="10952"/>
                  </a:lnTo>
                  <a:lnTo>
                    <a:pt x="263879" y="7647"/>
                  </a:lnTo>
                  <a:lnTo>
                    <a:pt x="260460" y="4855"/>
                  </a:lnTo>
                  <a:lnTo>
                    <a:pt x="256636" y="2648"/>
                  </a:lnTo>
                  <a:lnTo>
                    <a:pt x="252509" y="1083"/>
                  </a:lnTo>
                  <a:lnTo>
                    <a:pt x="248183" y="200"/>
                  </a:lnTo>
                  <a:lnTo>
                    <a:pt x="244877"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3" name="tx57"/>
            <p:cNvSpPr/>
            <p:nvPr/>
          </p:nvSpPr>
          <p:spPr>
            <a:xfrm>
              <a:off x="8024617" y="5192005"/>
              <a:ext cx="180869"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624</a:t>
              </a:r>
            </a:p>
          </p:txBody>
        </p:sp>
        <p:sp>
          <p:nvSpPr>
            <p:cNvPr id="64" name="pg58"/>
            <p:cNvSpPr/>
            <p:nvPr/>
          </p:nvSpPr>
          <p:spPr>
            <a:xfrm>
              <a:off x="8297122" y="4970297"/>
              <a:ext cx="272309" cy="169038"/>
            </a:xfrm>
            <a:custGeom>
              <a:avLst/>
              <a:gdLst/>
              <a:ahLst/>
              <a:cxnLst/>
              <a:rect l="0" t="0" r="0" b="0"/>
              <a:pathLst>
                <a:path w="272309" h="169038">
                  <a:moveTo>
                    <a:pt x="27431" y="169038"/>
                  </a:moveTo>
                  <a:lnTo>
                    <a:pt x="244877" y="169038"/>
                  </a:lnTo>
                  <a:lnTo>
                    <a:pt x="243772" y="169016"/>
                  </a:lnTo>
                  <a:lnTo>
                    <a:pt x="248183" y="168838"/>
                  </a:lnTo>
                  <a:lnTo>
                    <a:pt x="252509" y="167955"/>
                  </a:lnTo>
                  <a:lnTo>
                    <a:pt x="256636" y="166389"/>
                  </a:lnTo>
                  <a:lnTo>
                    <a:pt x="260460" y="164182"/>
                  </a:lnTo>
                  <a:lnTo>
                    <a:pt x="263879" y="161390"/>
                  </a:lnTo>
                  <a:lnTo>
                    <a:pt x="266807" y="158086"/>
                  </a:lnTo>
                  <a:lnTo>
                    <a:pt x="269166" y="154354"/>
                  </a:lnTo>
                  <a:lnTo>
                    <a:pt x="270897" y="150293"/>
                  </a:lnTo>
                  <a:lnTo>
                    <a:pt x="271953" y="146006"/>
                  </a:lnTo>
                  <a:lnTo>
                    <a:pt x="272309" y="141606"/>
                  </a:lnTo>
                  <a:lnTo>
                    <a:pt x="272309" y="27431"/>
                  </a:lnTo>
                  <a:lnTo>
                    <a:pt x="271953" y="23031"/>
                  </a:lnTo>
                  <a:lnTo>
                    <a:pt x="270897" y="18745"/>
                  </a:lnTo>
                  <a:lnTo>
                    <a:pt x="269166" y="14683"/>
                  </a:lnTo>
                  <a:lnTo>
                    <a:pt x="266807" y="10952"/>
                  </a:lnTo>
                  <a:lnTo>
                    <a:pt x="263879" y="7647"/>
                  </a:lnTo>
                  <a:lnTo>
                    <a:pt x="260460" y="4855"/>
                  </a:lnTo>
                  <a:lnTo>
                    <a:pt x="256636" y="2648"/>
                  </a:lnTo>
                  <a:lnTo>
                    <a:pt x="252509" y="1083"/>
                  </a:lnTo>
                  <a:lnTo>
                    <a:pt x="248183" y="200"/>
                  </a:lnTo>
                  <a:lnTo>
                    <a:pt x="244877"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5" name="tx59"/>
            <p:cNvSpPr/>
            <p:nvPr/>
          </p:nvSpPr>
          <p:spPr>
            <a:xfrm>
              <a:off x="8342842" y="5048692"/>
              <a:ext cx="180869"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887</a:t>
              </a:r>
            </a:p>
          </p:txBody>
        </p:sp>
        <p:sp>
          <p:nvSpPr>
            <p:cNvPr id="66" name="pg60"/>
            <p:cNvSpPr/>
            <p:nvPr/>
          </p:nvSpPr>
          <p:spPr>
            <a:xfrm>
              <a:off x="8607149" y="4805354"/>
              <a:ext cx="332598" cy="169038"/>
            </a:xfrm>
            <a:custGeom>
              <a:avLst/>
              <a:gdLst/>
              <a:ahLst/>
              <a:cxnLst/>
              <a:rect l="0" t="0" r="0" b="0"/>
              <a:pathLst>
                <a:path w="332598" h="169038">
                  <a:moveTo>
                    <a:pt x="27432" y="169038"/>
                  </a:moveTo>
                  <a:lnTo>
                    <a:pt x="305166" y="169038"/>
                  </a:lnTo>
                  <a:lnTo>
                    <a:pt x="304062" y="169016"/>
                  </a:lnTo>
                  <a:lnTo>
                    <a:pt x="308473" y="168838"/>
                  </a:lnTo>
                  <a:lnTo>
                    <a:pt x="312798" y="167955"/>
                  </a:lnTo>
                  <a:lnTo>
                    <a:pt x="316926" y="166389"/>
                  </a:lnTo>
                  <a:lnTo>
                    <a:pt x="320749" y="164182"/>
                  </a:lnTo>
                  <a:lnTo>
                    <a:pt x="324169" y="161390"/>
                  </a:lnTo>
                  <a:lnTo>
                    <a:pt x="327097" y="158086"/>
                  </a:lnTo>
                  <a:lnTo>
                    <a:pt x="329456" y="154354"/>
                  </a:lnTo>
                  <a:lnTo>
                    <a:pt x="331187" y="150293"/>
                  </a:lnTo>
                  <a:lnTo>
                    <a:pt x="332243" y="146006"/>
                  </a:lnTo>
                  <a:lnTo>
                    <a:pt x="332598" y="141606"/>
                  </a:lnTo>
                  <a:lnTo>
                    <a:pt x="332598" y="27432"/>
                  </a:lnTo>
                  <a:lnTo>
                    <a:pt x="332243" y="23031"/>
                  </a:lnTo>
                  <a:lnTo>
                    <a:pt x="331187" y="18745"/>
                  </a:lnTo>
                  <a:lnTo>
                    <a:pt x="329456" y="14683"/>
                  </a:lnTo>
                  <a:lnTo>
                    <a:pt x="327097" y="10952"/>
                  </a:lnTo>
                  <a:lnTo>
                    <a:pt x="324169" y="7647"/>
                  </a:lnTo>
                  <a:lnTo>
                    <a:pt x="320749" y="4855"/>
                  </a:lnTo>
                  <a:lnTo>
                    <a:pt x="316926" y="2648"/>
                  </a:lnTo>
                  <a:lnTo>
                    <a:pt x="312798" y="1083"/>
                  </a:lnTo>
                  <a:lnTo>
                    <a:pt x="308473" y="200"/>
                  </a:lnTo>
                  <a:lnTo>
                    <a:pt x="305166" y="0"/>
                  </a:lnTo>
                  <a:lnTo>
                    <a:pt x="27432"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7" name="tx61"/>
            <p:cNvSpPr/>
            <p:nvPr/>
          </p:nvSpPr>
          <p:spPr>
            <a:xfrm>
              <a:off x="8652869" y="4883749"/>
              <a:ext cx="241158"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1189</a:t>
              </a:r>
            </a:p>
          </p:txBody>
        </p:sp>
        <p:sp>
          <p:nvSpPr>
            <p:cNvPr id="68" name="pg62"/>
            <p:cNvSpPr/>
            <p:nvPr/>
          </p:nvSpPr>
          <p:spPr>
            <a:xfrm>
              <a:off x="8936347" y="4637865"/>
              <a:ext cx="332598" cy="169038"/>
            </a:xfrm>
            <a:custGeom>
              <a:avLst/>
              <a:gdLst/>
              <a:ahLst/>
              <a:cxnLst/>
              <a:rect l="0" t="0" r="0" b="0"/>
              <a:pathLst>
                <a:path w="332598" h="169038">
                  <a:moveTo>
                    <a:pt x="27431" y="169038"/>
                  </a:moveTo>
                  <a:lnTo>
                    <a:pt x="305166" y="169038"/>
                  </a:lnTo>
                  <a:lnTo>
                    <a:pt x="304062" y="169016"/>
                  </a:lnTo>
                  <a:lnTo>
                    <a:pt x="308473" y="168838"/>
                  </a:lnTo>
                  <a:lnTo>
                    <a:pt x="312798" y="167955"/>
                  </a:lnTo>
                  <a:lnTo>
                    <a:pt x="316926" y="166389"/>
                  </a:lnTo>
                  <a:lnTo>
                    <a:pt x="320749" y="164182"/>
                  </a:lnTo>
                  <a:lnTo>
                    <a:pt x="324169" y="161390"/>
                  </a:lnTo>
                  <a:lnTo>
                    <a:pt x="327097" y="158086"/>
                  </a:lnTo>
                  <a:lnTo>
                    <a:pt x="329456" y="154354"/>
                  </a:lnTo>
                  <a:lnTo>
                    <a:pt x="331187" y="150293"/>
                  </a:lnTo>
                  <a:lnTo>
                    <a:pt x="332243" y="146006"/>
                  </a:lnTo>
                  <a:lnTo>
                    <a:pt x="332598" y="141606"/>
                  </a:lnTo>
                  <a:lnTo>
                    <a:pt x="332598" y="27431"/>
                  </a:lnTo>
                  <a:lnTo>
                    <a:pt x="332243" y="23031"/>
                  </a:lnTo>
                  <a:lnTo>
                    <a:pt x="331187" y="18745"/>
                  </a:lnTo>
                  <a:lnTo>
                    <a:pt x="329456" y="14683"/>
                  </a:lnTo>
                  <a:lnTo>
                    <a:pt x="327097" y="10952"/>
                  </a:lnTo>
                  <a:lnTo>
                    <a:pt x="324169" y="7647"/>
                  </a:lnTo>
                  <a:lnTo>
                    <a:pt x="320749" y="4855"/>
                  </a:lnTo>
                  <a:lnTo>
                    <a:pt x="316926" y="2648"/>
                  </a:lnTo>
                  <a:lnTo>
                    <a:pt x="312798" y="1083"/>
                  </a:lnTo>
                  <a:lnTo>
                    <a:pt x="308473" y="200"/>
                  </a:lnTo>
                  <a:lnTo>
                    <a:pt x="305166" y="0"/>
                  </a:lnTo>
                  <a:lnTo>
                    <a:pt x="27431" y="0"/>
                  </a:lnTo>
                  <a:lnTo>
                    <a:pt x="30738" y="200"/>
                  </a:lnTo>
                  <a:lnTo>
                    <a:pt x="26327" y="22"/>
                  </a:lnTo>
                  <a:lnTo>
                    <a:pt x="21944" y="554"/>
                  </a:lnTo>
                  <a:lnTo>
                    <a:pt x="17704" y="1782"/>
                  </a:lnTo>
                  <a:lnTo>
                    <a:pt x="13715"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5"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69" name="tx63"/>
            <p:cNvSpPr/>
            <p:nvPr/>
          </p:nvSpPr>
          <p:spPr>
            <a:xfrm>
              <a:off x="8982067" y="4716260"/>
              <a:ext cx="241158"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1495</a:t>
              </a:r>
            </a:p>
          </p:txBody>
        </p:sp>
        <p:sp>
          <p:nvSpPr>
            <p:cNvPr id="70" name="pg64"/>
            <p:cNvSpPr/>
            <p:nvPr/>
          </p:nvSpPr>
          <p:spPr>
            <a:xfrm>
              <a:off x="9276519" y="4462731"/>
              <a:ext cx="332598" cy="169038"/>
            </a:xfrm>
            <a:custGeom>
              <a:avLst/>
              <a:gdLst/>
              <a:ahLst/>
              <a:cxnLst/>
              <a:rect l="0" t="0" r="0" b="0"/>
              <a:pathLst>
                <a:path w="332598" h="169038">
                  <a:moveTo>
                    <a:pt x="27431" y="169038"/>
                  </a:moveTo>
                  <a:lnTo>
                    <a:pt x="305166" y="169038"/>
                  </a:lnTo>
                  <a:lnTo>
                    <a:pt x="304062" y="169016"/>
                  </a:lnTo>
                  <a:lnTo>
                    <a:pt x="308473" y="168838"/>
                  </a:lnTo>
                  <a:lnTo>
                    <a:pt x="312798" y="167955"/>
                  </a:lnTo>
                  <a:lnTo>
                    <a:pt x="316926" y="166389"/>
                  </a:lnTo>
                  <a:lnTo>
                    <a:pt x="320749" y="164182"/>
                  </a:lnTo>
                  <a:lnTo>
                    <a:pt x="324169" y="161390"/>
                  </a:lnTo>
                  <a:lnTo>
                    <a:pt x="327097" y="158086"/>
                  </a:lnTo>
                  <a:lnTo>
                    <a:pt x="329456" y="154354"/>
                  </a:lnTo>
                  <a:lnTo>
                    <a:pt x="331187" y="150293"/>
                  </a:lnTo>
                  <a:lnTo>
                    <a:pt x="332243" y="146006"/>
                  </a:lnTo>
                  <a:lnTo>
                    <a:pt x="332598" y="141606"/>
                  </a:lnTo>
                  <a:lnTo>
                    <a:pt x="332598" y="27431"/>
                  </a:lnTo>
                  <a:lnTo>
                    <a:pt x="332243" y="23031"/>
                  </a:lnTo>
                  <a:lnTo>
                    <a:pt x="331187" y="18745"/>
                  </a:lnTo>
                  <a:lnTo>
                    <a:pt x="329456" y="14683"/>
                  </a:lnTo>
                  <a:lnTo>
                    <a:pt x="327097" y="10952"/>
                  </a:lnTo>
                  <a:lnTo>
                    <a:pt x="324169" y="7647"/>
                  </a:lnTo>
                  <a:lnTo>
                    <a:pt x="320749" y="4855"/>
                  </a:lnTo>
                  <a:lnTo>
                    <a:pt x="316926" y="2648"/>
                  </a:lnTo>
                  <a:lnTo>
                    <a:pt x="312798" y="1083"/>
                  </a:lnTo>
                  <a:lnTo>
                    <a:pt x="308473" y="200"/>
                  </a:lnTo>
                  <a:lnTo>
                    <a:pt x="305166"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1"/>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1" name="tx65"/>
            <p:cNvSpPr/>
            <p:nvPr/>
          </p:nvSpPr>
          <p:spPr>
            <a:xfrm>
              <a:off x="9322239" y="4541127"/>
              <a:ext cx="241158"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1816</a:t>
              </a:r>
            </a:p>
          </p:txBody>
        </p:sp>
        <p:sp>
          <p:nvSpPr>
            <p:cNvPr id="72" name="pg66"/>
            <p:cNvSpPr/>
            <p:nvPr/>
          </p:nvSpPr>
          <p:spPr>
            <a:xfrm>
              <a:off x="9605717" y="4303616"/>
              <a:ext cx="332598" cy="169038"/>
            </a:xfrm>
            <a:custGeom>
              <a:avLst/>
              <a:gdLst/>
              <a:ahLst/>
              <a:cxnLst/>
              <a:rect l="0" t="0" r="0" b="0"/>
              <a:pathLst>
                <a:path w="332598" h="169038">
                  <a:moveTo>
                    <a:pt x="27431" y="169038"/>
                  </a:moveTo>
                  <a:lnTo>
                    <a:pt x="305166" y="169038"/>
                  </a:lnTo>
                  <a:lnTo>
                    <a:pt x="304062" y="169016"/>
                  </a:lnTo>
                  <a:lnTo>
                    <a:pt x="308473" y="168838"/>
                  </a:lnTo>
                  <a:lnTo>
                    <a:pt x="312798" y="167955"/>
                  </a:lnTo>
                  <a:lnTo>
                    <a:pt x="316926" y="166389"/>
                  </a:lnTo>
                  <a:lnTo>
                    <a:pt x="320749" y="164182"/>
                  </a:lnTo>
                  <a:lnTo>
                    <a:pt x="324169" y="161390"/>
                  </a:lnTo>
                  <a:lnTo>
                    <a:pt x="327097" y="158086"/>
                  </a:lnTo>
                  <a:lnTo>
                    <a:pt x="329456" y="154354"/>
                  </a:lnTo>
                  <a:lnTo>
                    <a:pt x="331187" y="150293"/>
                  </a:lnTo>
                  <a:lnTo>
                    <a:pt x="332243" y="146006"/>
                  </a:lnTo>
                  <a:lnTo>
                    <a:pt x="332598" y="141606"/>
                  </a:lnTo>
                  <a:lnTo>
                    <a:pt x="332598" y="27432"/>
                  </a:lnTo>
                  <a:lnTo>
                    <a:pt x="332243" y="23031"/>
                  </a:lnTo>
                  <a:lnTo>
                    <a:pt x="331187" y="18745"/>
                  </a:lnTo>
                  <a:lnTo>
                    <a:pt x="329456" y="14683"/>
                  </a:lnTo>
                  <a:lnTo>
                    <a:pt x="327097" y="10952"/>
                  </a:lnTo>
                  <a:lnTo>
                    <a:pt x="324169" y="7647"/>
                  </a:lnTo>
                  <a:lnTo>
                    <a:pt x="320749" y="4855"/>
                  </a:lnTo>
                  <a:lnTo>
                    <a:pt x="316926" y="2648"/>
                  </a:lnTo>
                  <a:lnTo>
                    <a:pt x="312798" y="1083"/>
                  </a:lnTo>
                  <a:lnTo>
                    <a:pt x="308473" y="200"/>
                  </a:lnTo>
                  <a:lnTo>
                    <a:pt x="305166" y="0"/>
                  </a:lnTo>
                  <a:lnTo>
                    <a:pt x="27431" y="0"/>
                  </a:lnTo>
                  <a:lnTo>
                    <a:pt x="30738" y="200"/>
                  </a:lnTo>
                  <a:lnTo>
                    <a:pt x="26327" y="22"/>
                  </a:lnTo>
                  <a:lnTo>
                    <a:pt x="21944" y="554"/>
                  </a:lnTo>
                  <a:lnTo>
                    <a:pt x="17704" y="1782"/>
                  </a:lnTo>
                  <a:lnTo>
                    <a:pt x="13716" y="3675"/>
                  </a:lnTo>
                  <a:lnTo>
                    <a:pt x="10082" y="6183"/>
                  </a:lnTo>
                  <a:lnTo>
                    <a:pt x="6898" y="9241"/>
                  </a:lnTo>
                  <a:lnTo>
                    <a:pt x="4246" y="12770"/>
                  </a:lnTo>
                  <a:lnTo>
                    <a:pt x="2195" y="16679"/>
                  </a:lnTo>
                  <a:lnTo>
                    <a:pt x="797" y="20867"/>
                  </a:lnTo>
                  <a:lnTo>
                    <a:pt x="88" y="25224"/>
                  </a:lnTo>
                  <a:lnTo>
                    <a:pt x="0" y="27432"/>
                  </a:lnTo>
                  <a:lnTo>
                    <a:pt x="0" y="141606"/>
                  </a:lnTo>
                  <a:lnTo>
                    <a:pt x="88" y="139399"/>
                  </a:lnTo>
                  <a:lnTo>
                    <a:pt x="88" y="143813"/>
                  </a:lnTo>
                  <a:lnTo>
                    <a:pt x="797" y="148171"/>
                  </a:lnTo>
                  <a:lnTo>
                    <a:pt x="2195" y="152358"/>
                  </a:lnTo>
                  <a:lnTo>
                    <a:pt x="4246" y="156267"/>
                  </a:lnTo>
                  <a:lnTo>
                    <a:pt x="6898" y="159797"/>
                  </a:lnTo>
                  <a:lnTo>
                    <a:pt x="10082" y="162855"/>
                  </a:lnTo>
                  <a:lnTo>
                    <a:pt x="13716" y="165363"/>
                  </a:lnTo>
                  <a:lnTo>
                    <a:pt x="17704" y="167255"/>
                  </a:lnTo>
                  <a:lnTo>
                    <a:pt x="21944" y="168484"/>
                  </a:lnTo>
                  <a:lnTo>
                    <a:pt x="26327" y="169016"/>
                  </a:lnTo>
                  <a:close/>
                </a:path>
              </a:pathLst>
            </a:custGeom>
            <a:solidFill>
              <a:srgbClr val="FFFFFF">
                <a:alpha val="100000"/>
              </a:srgbClr>
            </a:solidFill>
            <a:ln w="6775" cap="rnd">
              <a:solidFill>
                <a:srgbClr val="002E54">
                  <a:alpha val="100000"/>
                </a:srgbClr>
              </a:solidFill>
              <a:prstDash val="solid"/>
              <a:round/>
            </a:ln>
          </p:spPr>
          <p:txBody>
            <a:bodyPr/>
            <a:lstStyle/>
            <a:p>
              <a:endParaRPr/>
            </a:p>
          </p:txBody>
        </p:sp>
        <p:sp>
          <p:nvSpPr>
            <p:cNvPr id="73" name="tx67"/>
            <p:cNvSpPr/>
            <p:nvPr/>
          </p:nvSpPr>
          <p:spPr>
            <a:xfrm>
              <a:off x="9651437" y="4382011"/>
              <a:ext cx="241158" cy="79239"/>
            </a:xfrm>
            <a:prstGeom prst="rect">
              <a:avLst/>
            </a:prstGeom>
            <a:noFill/>
          </p:spPr>
          <p:txBody>
            <a:bodyPr wrap="none" lIns="0" tIns="0" rIns="0" bIns="0" anchor="ctr" anchorCtr="1"/>
            <a:lstStyle/>
            <a:p>
              <a:pPr marL="0" marR="0" indent="0" algn="l">
                <a:lnSpc>
                  <a:spcPts val="853"/>
                </a:lnSpc>
                <a:spcBef>
                  <a:spcPts val="0"/>
                </a:spcBef>
                <a:spcAft>
                  <a:spcPts val="0"/>
                </a:spcAft>
              </a:pPr>
              <a:r>
                <a:rPr sz="853">
                  <a:solidFill>
                    <a:srgbClr val="002E54">
                      <a:alpha val="100000"/>
                    </a:srgbClr>
                  </a:solidFill>
                  <a:latin typeface="Arial"/>
                  <a:cs typeface="Arial"/>
                </a:rPr>
                <a:t>2107</a:t>
              </a:r>
            </a:p>
          </p:txBody>
        </p:sp>
        <p:sp>
          <p:nvSpPr>
            <p:cNvPr id="74" name="tx68"/>
            <p:cNvSpPr/>
            <p:nvPr/>
          </p:nvSpPr>
          <p:spPr>
            <a:xfrm>
              <a:off x="7379322" y="5168598"/>
              <a:ext cx="149125" cy="876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1B</a:t>
              </a:r>
            </a:p>
          </p:txBody>
        </p:sp>
        <p:sp>
          <p:nvSpPr>
            <p:cNvPr id="75" name="tx69"/>
            <p:cNvSpPr/>
            <p:nvPr/>
          </p:nvSpPr>
          <p:spPr>
            <a:xfrm>
              <a:off x="7379322" y="4622525"/>
              <a:ext cx="149125" cy="876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2B</a:t>
              </a:r>
            </a:p>
          </p:txBody>
        </p:sp>
        <p:sp>
          <p:nvSpPr>
            <p:cNvPr id="76" name="tx70"/>
            <p:cNvSpPr/>
            <p:nvPr/>
          </p:nvSpPr>
          <p:spPr>
            <a:xfrm>
              <a:off x="7379322" y="4074905"/>
              <a:ext cx="149125"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3B</a:t>
              </a:r>
            </a:p>
          </p:txBody>
        </p:sp>
        <p:sp>
          <p:nvSpPr>
            <p:cNvPr id="77" name="pl71"/>
            <p:cNvSpPr/>
            <p:nvPr/>
          </p:nvSpPr>
          <p:spPr>
            <a:xfrm>
              <a:off x="7556283" y="521259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8" name="pl72"/>
            <p:cNvSpPr/>
            <p:nvPr/>
          </p:nvSpPr>
          <p:spPr>
            <a:xfrm>
              <a:off x="7556283" y="466651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9" name="pl73"/>
            <p:cNvSpPr/>
            <p:nvPr/>
          </p:nvSpPr>
          <p:spPr>
            <a:xfrm>
              <a:off x="7556283" y="412044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0" name="pl74"/>
            <p:cNvSpPr/>
            <p:nvPr/>
          </p:nvSpPr>
          <p:spPr>
            <a:xfrm>
              <a:off x="8115052"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81" name="pl75"/>
            <p:cNvSpPr/>
            <p:nvPr/>
          </p:nvSpPr>
          <p:spPr>
            <a:xfrm>
              <a:off x="8773449"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82" name="pl76"/>
            <p:cNvSpPr/>
            <p:nvPr/>
          </p:nvSpPr>
          <p:spPr>
            <a:xfrm>
              <a:off x="9442818"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83" name="pl77"/>
            <p:cNvSpPr/>
            <p:nvPr/>
          </p:nvSpPr>
          <p:spPr>
            <a:xfrm>
              <a:off x="10112188"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84" name="pl78"/>
            <p:cNvSpPr/>
            <p:nvPr/>
          </p:nvSpPr>
          <p:spPr>
            <a:xfrm>
              <a:off x="10781558"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85" name="pl79"/>
            <p:cNvSpPr/>
            <p:nvPr/>
          </p:nvSpPr>
          <p:spPr>
            <a:xfrm>
              <a:off x="11450928" y="57087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86" name="tx80"/>
            <p:cNvSpPr/>
            <p:nvPr/>
          </p:nvSpPr>
          <p:spPr>
            <a:xfrm>
              <a:off x="8033732" y="5768473"/>
              <a:ext cx="162639" cy="90189"/>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fev</a:t>
              </a:r>
            </a:p>
          </p:txBody>
        </p:sp>
        <p:sp>
          <p:nvSpPr>
            <p:cNvPr id="87" name="tx81"/>
            <p:cNvSpPr/>
            <p:nvPr/>
          </p:nvSpPr>
          <p:spPr>
            <a:xfrm>
              <a:off x="8685342" y="5769961"/>
              <a:ext cx="17621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abr</a:t>
              </a:r>
            </a:p>
          </p:txBody>
        </p:sp>
        <p:sp>
          <p:nvSpPr>
            <p:cNvPr id="88" name="tx82"/>
            <p:cNvSpPr/>
            <p:nvPr/>
          </p:nvSpPr>
          <p:spPr>
            <a:xfrm>
              <a:off x="9361469" y="5745732"/>
              <a:ext cx="162698" cy="11293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jun</a:t>
              </a:r>
            </a:p>
          </p:txBody>
        </p:sp>
        <p:sp>
          <p:nvSpPr>
            <p:cNvPr id="89" name="tx83"/>
            <p:cNvSpPr/>
            <p:nvPr/>
          </p:nvSpPr>
          <p:spPr>
            <a:xfrm>
              <a:off x="10010479" y="5768354"/>
              <a:ext cx="203418" cy="9030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ago</a:t>
              </a:r>
            </a:p>
          </p:txBody>
        </p:sp>
        <p:sp>
          <p:nvSpPr>
            <p:cNvPr id="90" name="tx84"/>
            <p:cNvSpPr/>
            <p:nvPr/>
          </p:nvSpPr>
          <p:spPr>
            <a:xfrm>
              <a:off x="10696815" y="5771926"/>
              <a:ext cx="169485" cy="8673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out</a:t>
              </a:r>
            </a:p>
          </p:txBody>
        </p:sp>
        <p:sp>
          <p:nvSpPr>
            <p:cNvPr id="91" name="tx85"/>
            <p:cNvSpPr/>
            <p:nvPr/>
          </p:nvSpPr>
          <p:spPr>
            <a:xfrm>
              <a:off x="11352642" y="5769961"/>
              <a:ext cx="196572" cy="88701"/>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4D4D4D">
                      <a:alpha val="100000"/>
                    </a:srgbClr>
                  </a:solidFill>
                  <a:latin typeface="Arial"/>
                  <a:cs typeface="Arial"/>
                </a:rPr>
                <a:t>dez</a:t>
              </a:r>
            </a:p>
          </p:txBody>
        </p:sp>
        <p:sp>
          <p:nvSpPr>
            <p:cNvPr id="92" name="tx86"/>
            <p:cNvSpPr/>
            <p:nvPr/>
          </p:nvSpPr>
          <p:spPr>
            <a:xfrm>
              <a:off x="9570563" y="6030488"/>
              <a:ext cx="84683" cy="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  </a:t>
              </a:r>
            </a:p>
          </p:txBody>
        </p:sp>
        <p:sp>
          <p:nvSpPr>
            <p:cNvPr id="93" name="tx87"/>
            <p:cNvSpPr/>
            <p:nvPr/>
          </p:nvSpPr>
          <p:spPr>
            <a:xfrm rot="-5400000">
              <a:off x="6739611" y="4657844"/>
              <a:ext cx="1007938" cy="134838"/>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000000">
                      <a:alpha val="100000"/>
                    </a:srgbClr>
                  </a:solidFill>
                  <a:latin typeface="Arial"/>
                  <a:cs typeface="Arial"/>
                </a:rPr>
                <a:t>Valores em R$</a:t>
              </a:r>
            </a:p>
          </p:txBody>
        </p:sp>
        <p:sp>
          <p:nvSpPr>
            <p:cNvPr id="94" name="tx88"/>
            <p:cNvSpPr/>
            <p:nvPr/>
          </p:nvSpPr>
          <p:spPr>
            <a:xfrm>
              <a:off x="8799901" y="3497687"/>
              <a:ext cx="1626006" cy="135374"/>
            </a:xfrm>
            <a:prstGeom prst="rect">
              <a:avLst/>
            </a:prstGeom>
            <a:noFill/>
          </p:spPr>
          <p:txBody>
            <a:bodyPr wrap="none" lIns="0" tIns="0" rIns="0" bIns="0" anchor="ctr" anchorCtr="1"/>
            <a:lstStyle/>
            <a:p>
              <a:pPr marL="0" marR="0" indent="0" algn="l">
                <a:lnSpc>
                  <a:spcPts val="1439"/>
                </a:lnSpc>
                <a:spcBef>
                  <a:spcPts val="0"/>
                </a:spcBef>
                <a:spcAft>
                  <a:spcPts val="0"/>
                </a:spcAft>
              </a:pPr>
              <a:r>
                <a:rPr sz="1439">
                  <a:solidFill>
                    <a:srgbClr val="000000">
                      <a:alpha val="100000"/>
                    </a:srgbClr>
                  </a:solidFill>
                  <a:latin typeface="Arial"/>
                  <a:cs typeface="Arial"/>
                </a:rPr>
                <a:t>Transf. do FUNDEB</a:t>
              </a:r>
            </a:p>
          </p:txBody>
        </p:sp>
        <p:sp>
          <p:nvSpPr>
            <p:cNvPr id="95" name="rc89"/>
            <p:cNvSpPr/>
            <p:nvPr/>
          </p:nvSpPr>
          <p:spPr>
            <a:xfrm>
              <a:off x="8025706" y="6133605"/>
              <a:ext cx="2785227" cy="358634"/>
            </a:xfrm>
            <a:prstGeom prst="rect">
              <a:avLst/>
            </a:prstGeom>
            <a:solidFill>
              <a:srgbClr val="FFFFFF">
                <a:alpha val="100000"/>
              </a:srgbClr>
            </a:solidFill>
          </p:spPr>
          <p:txBody>
            <a:bodyPr/>
            <a:lstStyle/>
            <a:p>
              <a:endParaRPr/>
            </a:p>
          </p:txBody>
        </p:sp>
        <p:sp>
          <p:nvSpPr>
            <p:cNvPr id="96" name="rc90"/>
            <p:cNvSpPr/>
            <p:nvPr/>
          </p:nvSpPr>
          <p:spPr>
            <a:xfrm>
              <a:off x="8171210" y="6203194"/>
              <a:ext cx="219456" cy="219455"/>
            </a:xfrm>
            <a:prstGeom prst="rect">
              <a:avLst/>
            </a:prstGeom>
          </p:spPr>
          <p:txBody>
            <a:bodyPr/>
            <a:lstStyle/>
            <a:p>
              <a:endParaRPr/>
            </a:p>
          </p:txBody>
        </p:sp>
        <p:sp>
          <p:nvSpPr>
            <p:cNvPr id="97" name="pl91"/>
            <p:cNvSpPr/>
            <p:nvPr/>
          </p:nvSpPr>
          <p:spPr>
            <a:xfrm>
              <a:off x="8193156" y="6312922"/>
              <a:ext cx="175564" cy="0"/>
            </a:xfrm>
            <a:custGeom>
              <a:avLst/>
              <a:gdLst/>
              <a:ahLst/>
              <a:cxnLst/>
              <a:rect l="0" t="0" r="0" b="0"/>
              <a:pathLst>
                <a:path w="175564">
                  <a:moveTo>
                    <a:pt x="0" y="0"/>
                  </a:moveTo>
                  <a:lnTo>
                    <a:pt x="175564" y="0"/>
                  </a:lnTo>
                </a:path>
              </a:pathLst>
            </a:custGeom>
            <a:ln w="13550" cap="flat">
              <a:solidFill>
                <a:srgbClr val="009E3C">
                  <a:alpha val="100000"/>
                </a:srgbClr>
              </a:solidFill>
              <a:prstDash val="solid"/>
              <a:round/>
            </a:ln>
          </p:spPr>
          <p:txBody>
            <a:bodyPr/>
            <a:lstStyle/>
            <a:p>
              <a:endParaRPr/>
            </a:p>
          </p:txBody>
        </p:sp>
        <p:sp>
          <p:nvSpPr>
            <p:cNvPr id="98" name="pl92"/>
            <p:cNvSpPr/>
            <p:nvPr/>
          </p:nvSpPr>
          <p:spPr>
            <a:xfrm>
              <a:off x="8193156" y="6312922"/>
              <a:ext cx="175564" cy="0"/>
            </a:xfrm>
            <a:custGeom>
              <a:avLst/>
              <a:gdLst/>
              <a:ahLst/>
              <a:cxnLst/>
              <a:rect l="0" t="0" r="0" b="0"/>
              <a:pathLst>
                <a:path w="175564">
                  <a:moveTo>
                    <a:pt x="0" y="0"/>
                  </a:moveTo>
                  <a:lnTo>
                    <a:pt x="175564" y="0"/>
                  </a:lnTo>
                </a:path>
              </a:pathLst>
            </a:custGeom>
            <a:ln w="13550" cap="flat">
              <a:solidFill>
                <a:srgbClr val="009E3C">
                  <a:alpha val="100000"/>
                </a:srgbClr>
              </a:solidFill>
              <a:prstDash val="solid"/>
              <a:round/>
            </a:ln>
          </p:spPr>
          <p:txBody>
            <a:bodyPr/>
            <a:lstStyle/>
            <a:p>
              <a:endParaRPr/>
            </a:p>
          </p:txBody>
        </p:sp>
        <p:sp>
          <p:nvSpPr>
            <p:cNvPr id="99" name="rc93"/>
            <p:cNvSpPr/>
            <p:nvPr/>
          </p:nvSpPr>
          <p:spPr>
            <a:xfrm>
              <a:off x="9494235" y="6203194"/>
              <a:ext cx="219456" cy="219455"/>
            </a:xfrm>
            <a:prstGeom prst="rect">
              <a:avLst/>
            </a:prstGeom>
          </p:spPr>
          <p:txBody>
            <a:bodyPr/>
            <a:lstStyle/>
            <a:p>
              <a:endParaRPr/>
            </a:p>
          </p:txBody>
        </p:sp>
        <p:sp>
          <p:nvSpPr>
            <p:cNvPr id="100" name="pl94"/>
            <p:cNvSpPr/>
            <p:nvPr/>
          </p:nvSpPr>
          <p:spPr>
            <a:xfrm>
              <a:off x="9516180" y="6312922"/>
              <a:ext cx="175564" cy="0"/>
            </a:xfrm>
            <a:custGeom>
              <a:avLst/>
              <a:gdLst/>
              <a:ahLst/>
              <a:cxnLst/>
              <a:rect l="0" t="0" r="0" b="0"/>
              <a:pathLst>
                <a:path w="175564">
                  <a:moveTo>
                    <a:pt x="0" y="0"/>
                  </a:moveTo>
                  <a:lnTo>
                    <a:pt x="175564" y="0"/>
                  </a:lnTo>
                </a:path>
              </a:pathLst>
            </a:custGeom>
            <a:ln w="13550" cap="flat">
              <a:solidFill>
                <a:srgbClr val="002E54">
                  <a:alpha val="100000"/>
                </a:srgbClr>
              </a:solidFill>
              <a:prstDash val="solid"/>
              <a:round/>
            </a:ln>
          </p:spPr>
          <p:txBody>
            <a:bodyPr/>
            <a:lstStyle/>
            <a:p>
              <a:endParaRPr/>
            </a:p>
          </p:txBody>
        </p:sp>
        <p:sp>
          <p:nvSpPr>
            <p:cNvPr id="101" name="pl95"/>
            <p:cNvSpPr/>
            <p:nvPr/>
          </p:nvSpPr>
          <p:spPr>
            <a:xfrm>
              <a:off x="9516180" y="6312922"/>
              <a:ext cx="175564" cy="0"/>
            </a:xfrm>
            <a:custGeom>
              <a:avLst/>
              <a:gdLst/>
              <a:ahLst/>
              <a:cxnLst/>
              <a:rect l="0" t="0" r="0" b="0"/>
              <a:pathLst>
                <a:path w="175564">
                  <a:moveTo>
                    <a:pt x="0" y="0"/>
                  </a:moveTo>
                  <a:lnTo>
                    <a:pt x="175564" y="0"/>
                  </a:lnTo>
                </a:path>
              </a:pathLst>
            </a:custGeom>
            <a:ln w="13550" cap="flat">
              <a:solidFill>
                <a:srgbClr val="002E54">
                  <a:alpha val="100000"/>
                </a:srgbClr>
              </a:solidFill>
              <a:prstDash val="solid"/>
              <a:round/>
            </a:ln>
          </p:spPr>
          <p:txBody>
            <a:bodyPr/>
            <a:lstStyle/>
            <a:p>
              <a:endParaRPr/>
            </a:p>
          </p:txBody>
        </p:sp>
        <p:sp>
          <p:nvSpPr>
            <p:cNvPr id="102" name="tx96"/>
            <p:cNvSpPr/>
            <p:nvPr/>
          </p:nvSpPr>
          <p:spPr>
            <a:xfrm>
              <a:off x="8466582" y="6267381"/>
              <a:ext cx="915054" cy="89177"/>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Acumulado 2023</a:t>
              </a:r>
            </a:p>
          </p:txBody>
        </p:sp>
        <p:sp>
          <p:nvSpPr>
            <p:cNvPr id="103" name="tx97"/>
            <p:cNvSpPr/>
            <p:nvPr/>
          </p:nvSpPr>
          <p:spPr>
            <a:xfrm>
              <a:off x="9789606" y="6267441"/>
              <a:ext cx="915054" cy="89118"/>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000000">
                      <a:alpha val="100000"/>
                    </a:srgbClr>
                  </a:solidFill>
                  <a:latin typeface="Arial"/>
                  <a:cs typeface="Arial"/>
                </a:rPr>
                <a:t>Acumulado 2024</a:t>
              </a:r>
            </a:p>
          </p:txBody>
        </p:sp>
      </p:grpSp>
      <p:sp>
        <p:nvSpPr>
          <p:cNvPr id="104" name="Espaço Reservado para Conteúdo 103"/>
          <p:cNvSpPr>
            <a:spLocks noGrp="1"/>
          </p:cNvSpPr>
          <p:nvPr>
            <p:ph/>
          </p:nvPr>
        </p:nvSpPr>
        <p:spPr>
          <a:xfrm>
            <a:off x="1063592" y="822960"/>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
        <p:nvSpPr>
          <p:cNvPr id="105" name="Espaço Reservado para Data 3">
            <a:extLst>
              <a:ext uri="{FF2B5EF4-FFF2-40B4-BE49-F238E27FC236}">
                <a16:creationId xmlns:a16="http://schemas.microsoft.com/office/drawing/2014/main" id="{CD6E1E01-82F2-4818-9D4C-707A2C71F610}"/>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Arrecadação do ICMS por segmento econômico (2024 vs 2023) ,textbox ,image ,image ,textbox ,textbox ,textbox ,textbox ,Arrecadação de ICMS por mês do ano ,Comparativo da Arrecadação de ICMS por mês ,shape. Please refer to the notes on this slide for details"/>
          <p:cNvPicPr>
            <a:picLocks noChangeAspect="1"/>
          </p:cNvPicPr>
          <p:nvPr/>
        </p:nvPicPr>
        <p:blipFill>
          <a:blip r:embed="rId3"/>
          <a:stretch>
            <a:fillRect/>
          </a:stretch>
        </p:blipFill>
        <p:spPr>
          <a:xfrm>
            <a:off x="0" y="-47625"/>
            <a:ext cx="12192000" cy="6953250"/>
          </a:xfrm>
          <a:prstGeom prst="rect">
            <a:avLst/>
          </a:prstGeom>
          <a:solidFill>
            <a:srgbClr val="008E52"/>
          </a:solidFill>
        </p:spPr>
      </p:pic>
      <p:sp>
        <p:nvSpPr>
          <p:cNvPr id="4" name="Title" hidden="1"/>
          <p:cNvSpPr>
            <a:spLocks noGrp="1"/>
          </p:cNvSpPr>
          <p:nvPr>
            <p:ph type="title"/>
          </p:nvPr>
        </p:nvSpPr>
        <p:spPr/>
        <p:txBody>
          <a:bodyPr/>
          <a:lstStyle/>
          <a:p>
            <a:r>
              <a:t>ICMS total</a:t>
            </a:r>
          </a:p>
        </p:txBody>
      </p:sp>
      <p:sp>
        <p:nvSpPr>
          <p:cNvPr id="5" name="Espaço Reservado para Data 3">
            <a:extLst>
              <a:ext uri="{FF2B5EF4-FFF2-40B4-BE49-F238E27FC236}">
                <a16:creationId xmlns:a16="http://schemas.microsoft.com/office/drawing/2014/main" id="{86342582-133E-41D1-810A-98571A5675B4}"/>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2C5172A0-E676-412F-8D9A-FF6180467C5E}"/>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9" name="Espaço Reservado para Número de Slide 5">
            <a:extLst>
              <a:ext uri="{FF2B5EF4-FFF2-40B4-BE49-F238E27FC236}">
                <a16:creationId xmlns:a16="http://schemas.microsoft.com/office/drawing/2014/main" id="{75F95538-2595-43A0-98F8-0B697BAD3352}"/>
              </a:ext>
            </a:extLst>
          </p:cNvPr>
          <p:cNvSpPr>
            <a:spLocks noGrp="1"/>
          </p:cNvSpPr>
          <p:nvPr>
            <p:ph type="sldNum" sz="quarter" idx="12"/>
          </p:nvPr>
        </p:nvSpPr>
        <p:spPr>
          <a:xfrm>
            <a:off x="11483788" y="658541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8</a:t>
            </a:fld>
            <a:endParaRPr sz="1100" b="1" dirty="0">
              <a:solidFill>
                <a:srgbClr val="008666"/>
              </a:solidFill>
              <a:latin typeface="Arial Black" panose="020B0A04020102020204" pitchFamily="34" charset="0"/>
            </a:endParaRPr>
          </a:p>
        </p:txBody>
      </p:sp>
      <p:sp>
        <p:nvSpPr>
          <p:cNvPr id="7" name="Espaço Reservado para Conteúdo 103"/>
          <p:cNvSpPr>
            <a:spLocks noGrp="1"/>
          </p:cNvSpPr>
          <p:nvPr>
            <p:ph/>
          </p:nvPr>
        </p:nvSpPr>
        <p:spPr>
          <a:xfrm>
            <a:off x="1265723" y="572704"/>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R$)</a:t>
            </a:r>
          </a:p>
        </p:txBody>
      </p:sp>
      <p:sp>
        <p:nvSpPr>
          <p:cNvPr id="8" name="Espaço Reservado para Título 1">
            <a:extLst>
              <a:ext uri="{FF2B5EF4-FFF2-40B4-BE49-F238E27FC236}">
                <a16:creationId xmlns:a16="http://schemas.microsoft.com/office/drawing/2014/main" id="{1769B716-C9C5-4E13-B891-3E4993DB246E}"/>
              </a:ext>
            </a:extLst>
          </p:cNvPr>
          <p:cNvSpPr txBox="1">
            <a:spLocks/>
          </p:cNvSpPr>
          <p:nvPr/>
        </p:nvSpPr>
        <p:spPr>
          <a:xfrm>
            <a:off x="78827" y="43465"/>
            <a:ext cx="7915642" cy="438149"/>
          </a:xfrm>
          <a:prstGeom prst="rect">
            <a:avLst/>
          </a:prstGeom>
          <a:solidFill>
            <a:schemeClr val="bg1"/>
          </a:solidFill>
          <a:ln>
            <a:solidFill>
              <a:schemeClr val="bg1"/>
            </a:solidFill>
          </a:ln>
        </p:spPr>
        <p:txBody>
          <a:bodyPr anchor="b"/>
          <a:lstStyle>
            <a:lvl1pPr marR="0" algn="l" defTabSz="914400" rtl="0" eaLnBrk="1" latinLnBrk="0" hangingPunct="1">
              <a:lnSpc>
                <a:spcPct val="100000"/>
              </a:lnSpc>
              <a:spcBef>
                <a:spcPts val="0"/>
              </a:spcBef>
              <a:spcAft>
                <a:spcPts val="0"/>
              </a:spcAft>
              <a:buClr>
                <a:srgbClr val="000000"/>
              </a:buClr>
              <a:buFont typeface="Arial"/>
              <a:buNone/>
              <a:defRPr lang="pt-BR" sz="3200" b="1" i="0" u="none" strike="noStrike" kern="1200" cap="none">
                <a:solidFill>
                  <a:srgbClr val="005637"/>
                </a:solidFill>
                <a:latin typeface="Microsoft YaHei" panose="020B0503020204020204" pitchFamily="34" charset="-122"/>
                <a:ea typeface="Microsoft YaHei" panose="020B0503020204020204" pitchFamily="34" charset="-122"/>
                <a:cs typeface="Arial"/>
                <a:sym typeface="Arial"/>
              </a:defRPr>
            </a:lvl1pPr>
          </a:lstStyle>
          <a:p>
            <a:r>
              <a:rPr lang="pt-BR" sz="2800" dirty="0">
                <a:solidFill>
                  <a:srgbClr val="003774"/>
                </a:solidFill>
              </a:rPr>
              <a:t>Arrecadação Bruta do ICMS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image ,image ,textbox ,textbox ,textbox ,Arrecadação do Setor (em R$) - Comparativo 2023 e 2024 ,card ,card ,textbox ,textbox ,textbox ,card ,shape ,textbox. Please refer to the notes on this slide for details"/>
          <p:cNvPicPr>
            <a:picLocks noChangeAspect="1"/>
          </p:cNvPicPr>
          <p:nvPr/>
        </p:nvPicPr>
        <p:blipFill>
          <a:blip r:embed="rId3"/>
          <a:stretch>
            <a:fillRect/>
          </a:stretch>
        </p:blipFill>
        <p:spPr>
          <a:xfrm>
            <a:off x="0" y="0"/>
            <a:ext cx="12192000" cy="6953250"/>
          </a:xfrm>
          <a:prstGeom prst="rect">
            <a:avLst/>
          </a:prstGeom>
          <a:noFill/>
        </p:spPr>
      </p:pic>
      <p:sp>
        <p:nvSpPr>
          <p:cNvPr id="4" name="Title" hidden="1"/>
          <p:cNvSpPr>
            <a:spLocks noGrp="1"/>
          </p:cNvSpPr>
          <p:nvPr>
            <p:ph type="title"/>
          </p:nvPr>
        </p:nvSpPr>
        <p:spPr/>
        <p:txBody>
          <a:bodyPr/>
          <a:lstStyle/>
          <a:p>
            <a:r>
              <a:t>Combustível (Realizado)</a:t>
            </a:r>
          </a:p>
        </p:txBody>
      </p:sp>
      <p:sp>
        <p:nvSpPr>
          <p:cNvPr id="5" name="Espaço Reservado para Data 3">
            <a:extLst>
              <a:ext uri="{FF2B5EF4-FFF2-40B4-BE49-F238E27FC236}">
                <a16:creationId xmlns:a16="http://schemas.microsoft.com/office/drawing/2014/main" id="{447BFB66-7F10-4B75-BFB9-608EEF50B2AC}"/>
              </a:ext>
            </a:extLst>
          </p:cNvPr>
          <p:cNvSpPr>
            <a:spLocks noGrp="1"/>
          </p:cNvSpPr>
          <p:nvPr>
            <p:ph type="dt" sz="half" idx="10"/>
          </p:nvPr>
        </p:nvSpPr>
        <p:spPr>
          <a:xfrm>
            <a:off x="11353800" y="-1447"/>
            <a:ext cx="838200" cy="365125"/>
          </a:xfrm>
        </p:spPr>
        <p:txBody>
          <a:bodyPr/>
          <a:lstStyle>
            <a:lvl1pPr algn="l">
              <a:defRPr sz="1000" i="1"/>
            </a:lvl1pPr>
          </a:lstStyle>
          <a:p>
            <a:fld id="{974FFC0B-9CD3-4EB1-8E25-0252DDCEF5C4}" type="datetime1">
              <a:rPr lang="pt-BR" smtClean="0"/>
              <a:pPr/>
              <a:t>28/08/2024</a:t>
            </a:fld>
            <a:endParaRPr lang="pt-BR" dirty="0"/>
          </a:p>
        </p:txBody>
      </p:sp>
      <p:sp>
        <p:nvSpPr>
          <p:cNvPr id="6" name="CaixaDeTexto 5">
            <a:extLst>
              <a:ext uri="{FF2B5EF4-FFF2-40B4-BE49-F238E27FC236}">
                <a16:creationId xmlns:a16="http://schemas.microsoft.com/office/drawing/2014/main" id="{0C43C8BA-BA38-41B3-8416-BD2C51CB7EBF}"/>
              </a:ext>
            </a:extLst>
          </p:cNvPr>
          <p:cNvSpPr txBox="1"/>
          <p:nvPr/>
        </p:nvSpPr>
        <p:spPr>
          <a:xfrm>
            <a:off x="10165976" y="-1447"/>
            <a:ext cx="1317812" cy="365125"/>
          </a:xfrm>
          <a:prstGeom prst="rect">
            <a:avLst/>
          </a:prstGeom>
        </p:spPr>
        <p:txBody>
          <a:bodyPr vert="horz" lIns="91440" tIns="45720" rIns="91440" bIns="45720" rtlCol="0" anchor="ctr"/>
          <a:lstStyle>
            <a:defPPr>
              <a:defRPr lang="pt-BR"/>
            </a:defPPr>
            <a:lvl1pPr>
              <a:defRPr sz="1000">
                <a:solidFill>
                  <a:schemeClr val="tx1">
                    <a:tint val="75000"/>
                  </a:schemeClr>
                </a:solidFill>
              </a:defRPr>
            </a:lvl1pPr>
          </a:lstStyle>
          <a:p>
            <a:pPr lvl="0" algn="r"/>
            <a:r>
              <a:rPr lang="pt-BR" i="1" dirty="0"/>
              <a:t>PUBLICADO EM</a:t>
            </a:r>
          </a:p>
        </p:txBody>
      </p:sp>
      <p:sp>
        <p:nvSpPr>
          <p:cNvPr id="7" name="Espaço Reservado para Número de Slide 5">
            <a:extLst>
              <a:ext uri="{FF2B5EF4-FFF2-40B4-BE49-F238E27FC236}">
                <a16:creationId xmlns:a16="http://schemas.microsoft.com/office/drawing/2014/main" id="{1E2400AB-F293-471C-830D-961D7E44B792}"/>
              </a:ext>
            </a:extLst>
          </p:cNvPr>
          <p:cNvSpPr>
            <a:spLocks noGrp="1"/>
          </p:cNvSpPr>
          <p:nvPr>
            <p:ph type="sldNum" sz="quarter" idx="12"/>
          </p:nvPr>
        </p:nvSpPr>
        <p:spPr>
          <a:xfrm>
            <a:off x="11483788" y="6629379"/>
            <a:ext cx="708212" cy="174289"/>
          </a:xfrm>
        </p:spPr>
        <p:txBody>
          <a:bodyPr vert="horz" lIns="91440" tIns="45720" rIns="91440" bIns="45720" rtlCol="0" anchor="ctr"/>
          <a:lstStyle/>
          <a:p>
            <a:pPr algn="ctr"/>
            <a:fld id="{FAACE0D2-E678-453C-8082-E08B461DE721}" type="slidenum">
              <a:rPr sz="1100" b="1">
                <a:solidFill>
                  <a:srgbClr val="008666"/>
                </a:solidFill>
                <a:latin typeface="Arial Black" panose="020B0A04020102020204" pitchFamily="34" charset="0"/>
              </a:rPr>
              <a:pPr algn="ctr"/>
              <a:t>9</a:t>
            </a:fld>
            <a:endParaRPr sz="1100" b="1" dirty="0">
              <a:solidFill>
                <a:srgbClr val="008666"/>
              </a:solidFill>
              <a:latin typeface="Arial Black" panose="020B0A04020102020204" pitchFamily="34" charset="0"/>
            </a:endParaRPr>
          </a:p>
        </p:txBody>
      </p:sp>
      <p:sp>
        <p:nvSpPr>
          <p:cNvPr id="10" name="Espaço Reservado para Conteúdo 103"/>
          <p:cNvSpPr>
            <a:spLocks noGrp="1"/>
          </p:cNvSpPr>
          <p:nvPr>
            <p:ph/>
          </p:nvPr>
        </p:nvSpPr>
        <p:spPr>
          <a:xfrm>
            <a:off x="871087" y="2391878"/>
            <a:ext cx="5943600" cy="274320"/>
          </a:xfrm>
        </p:spPr>
        <p:txBody>
          <a:bodyPr/>
          <a:lstStyle/>
          <a:p>
            <a:pPr marL="0" marR="0" algn="r">
              <a:lnSpc>
                <a:spcPct val="100000"/>
              </a:lnSpc>
              <a:spcBef>
                <a:spcPts val="0"/>
              </a:spcBef>
              <a:spcAft>
                <a:spcPts val="0"/>
              </a:spcAft>
              <a:buNone/>
            </a:pPr>
            <a:r>
              <a:rPr sz="1200" b="0" i="0" u="none" cap="none" dirty="0">
                <a:solidFill>
                  <a:srgbClr val="292929">
                    <a:alpha val="100000"/>
                  </a:srgbClr>
                </a:solidFill>
                <a:latin typeface="Arial"/>
                <a:cs typeface="Arial"/>
                <a:sym typeface="Arial"/>
              </a:rPr>
              <a:t>(Valores correntes em milhões de R$)</a:t>
            </a:r>
          </a:p>
        </p:txBody>
      </p:sp>
    </p:spTree>
  </p:cSld>
  <p:clrMapOvr>
    <a:masterClrMapping/>
  </p:clrMapOvr>
</p:sld>
</file>

<file path=ppt/theme/theme1.xml><?xml version="1.0" encoding="utf-8"?>
<a:theme xmlns:a="http://schemas.openxmlformats.org/drawingml/2006/main" name="RRF_template_01">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A34E67E56AD1C49B07090F2D68602E9" ma:contentTypeVersion="15" ma:contentTypeDescription="Create a new document." ma:contentTypeScope="" ma:versionID="669b412d21ce544d0f3da3bc8e791d50">
  <xsd:schema xmlns:xsd="http://www.w3.org/2001/XMLSchema" xmlns:xs="http://www.w3.org/2001/XMLSchema" xmlns:p="http://schemas.microsoft.com/office/2006/metadata/properties" xmlns:ns3="dd5ea1e2-f483-4c09-afa1-39c87d735ce5" targetNamespace="http://schemas.microsoft.com/office/2006/metadata/properties" ma:root="true" ma:fieldsID="d33df6eafa74b7194b0a0d92f5b87ef7" ns3:_="">
    <xsd:import namespace="dd5ea1e2-f483-4c09-afa1-39c87d735ce5"/>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Location" minOccurs="0"/>
                <xsd:element ref="ns3:_activity" minOccurs="0"/>
                <xsd:element ref="ns3:MediaServiceObjectDetectorVersions" minOccurs="0"/>
                <xsd:element ref="ns3:MediaLengthInSecond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5ea1e2-f483-4c09-afa1-39c87d735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d5ea1e2-f483-4c09-afa1-39c87d735ce5" xsi:nil="true"/>
  </documentManagement>
</p:properties>
</file>

<file path=customXml/itemProps1.xml><?xml version="1.0" encoding="utf-8"?>
<ds:datastoreItem xmlns:ds="http://schemas.openxmlformats.org/officeDocument/2006/customXml" ds:itemID="{1A0CC8AB-4D1D-4FE9-BE4B-7BC8B149B3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5ea1e2-f483-4c09-afa1-39c87d735c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CB8230-84B5-4E66-BDB9-2E687F795169}">
  <ds:schemaRefs>
    <ds:schemaRef ds:uri="http://schemas.microsoft.com/sharepoint/v3/contenttype/forms"/>
  </ds:schemaRefs>
</ds:datastoreItem>
</file>

<file path=customXml/itemProps3.xml><?xml version="1.0" encoding="utf-8"?>
<ds:datastoreItem xmlns:ds="http://schemas.openxmlformats.org/officeDocument/2006/customXml" ds:itemID="{AB2B8E95-29CE-4F3F-9D97-F79EFDB235A0}">
  <ds:schemaRefs>
    <ds:schemaRef ds:uri="http://schemas.microsoft.com/office/2006/documentManagement/types"/>
    <ds:schemaRef ds:uri="http://www.w3.org/XML/1998/namespace"/>
    <ds:schemaRef ds:uri="http://schemas.microsoft.com/office/infopath/2007/PartnerControls"/>
    <ds:schemaRef ds:uri="http://purl.org/dc/terms/"/>
    <ds:schemaRef ds:uri="http://purl.org/dc/dcmitype/"/>
    <ds:schemaRef ds:uri="http://purl.org/dc/elements/1.1/"/>
    <ds:schemaRef ds:uri="http://schemas.microsoft.com/office/2006/metadata/properties"/>
    <ds:schemaRef ds:uri="http://schemas.openxmlformats.org/package/2006/metadata/core-properties"/>
    <ds:schemaRef ds:uri="dd5ea1e2-f483-4c09-afa1-39c87d735ce5"/>
  </ds:schemaRefs>
</ds:datastoreItem>
</file>

<file path=docProps/app.xml><?xml version="1.0" encoding="utf-8"?>
<Properties xmlns="http://schemas.openxmlformats.org/officeDocument/2006/extended-properties" xmlns:vt="http://schemas.openxmlformats.org/officeDocument/2006/docPropsVTypes">
  <TotalTime>439</TotalTime>
  <Words>4043</Words>
  <Application>Microsoft Office PowerPoint</Application>
  <PresentationFormat>Widescreen</PresentationFormat>
  <Paragraphs>1961</Paragraphs>
  <Slides>29</Slides>
  <Notes>14</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29</vt:i4>
      </vt:variant>
    </vt:vector>
  </HeadingPairs>
  <TitlesOfParts>
    <vt:vector size="36" baseType="lpstr">
      <vt:lpstr>Microsoft JhengHei</vt:lpstr>
      <vt:lpstr>Microsoft YaHei</vt:lpstr>
      <vt:lpstr>Arial</vt:lpstr>
      <vt:lpstr>Arial Black</vt:lpstr>
      <vt:lpstr>Calibri</vt:lpstr>
      <vt:lpstr>Cambria Math</vt:lpstr>
      <vt:lpstr>RRF_template_01</vt:lpstr>
      <vt:lpstr>Boletim Econômico</vt:lpstr>
      <vt:lpstr>Apresentação do PowerPoint</vt:lpstr>
      <vt:lpstr>Apresentação do PowerPoint</vt:lpstr>
      <vt:lpstr>Receita Corrente Líquida (RCL)</vt:lpstr>
      <vt:lpstr>Receita Total</vt:lpstr>
      <vt:lpstr>Cenários da Receita Orçamentária</vt:lpstr>
      <vt:lpstr>Transferências Correntes</vt:lpstr>
      <vt:lpstr>ICMS total</vt:lpstr>
      <vt:lpstr>Combustível (Realizado)</vt:lpstr>
      <vt:lpstr>Energia (Realizado)</vt:lpstr>
      <vt:lpstr>Comunicação (Realizado)</vt:lpstr>
      <vt:lpstr>Indústria (Realizado)</vt:lpstr>
      <vt:lpstr>Atacado (Realizado) </vt:lpstr>
      <vt:lpstr>Varejo (Realizado)</vt:lpstr>
      <vt:lpstr>ICMS Importação</vt:lpstr>
      <vt:lpstr>IPVA</vt:lpstr>
      <vt:lpstr>ITCD</vt:lpstr>
      <vt:lpstr>Recuperação 1</vt:lpstr>
      <vt:lpstr>Recuperação 2</vt:lpstr>
      <vt:lpstr>PROTEGE</vt:lpstr>
      <vt:lpstr>FUNDEINFRA 2</vt:lpstr>
      <vt:lpstr>Execução Orçamentária</vt:lpstr>
      <vt:lpstr>Execução Orçamentária</vt:lpstr>
      <vt:lpstr>Despesa Liquidada</vt:lpstr>
      <vt:lpstr>Receita &amp; Despesa</vt:lpstr>
      <vt:lpstr>Despesas</vt:lpstr>
      <vt:lpstr>Despesas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Natanael Soares Leite</dc:creator>
  <cp:lastModifiedBy>Raphael Maciel de Lima</cp:lastModifiedBy>
  <cp:revision>90</cp:revision>
  <dcterms:created xsi:type="dcterms:W3CDTF">2024-06-04T13:29:54Z</dcterms:created>
  <dcterms:modified xsi:type="dcterms:W3CDTF">2024-08-28T18:31:53Z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0x0101005A34E67E56AD1C49B07090F2D68602E9</vt:lpwstr>
  </property>
</Properties>
</file>